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2" r:id="rId5"/>
    <p:sldId id="273" r:id="rId6"/>
    <p:sldId id="259" r:id="rId7"/>
    <p:sldId id="260" r:id="rId8"/>
    <p:sldId id="275" r:id="rId9"/>
    <p:sldId id="276" r:id="rId10"/>
    <p:sldId id="277" r:id="rId11"/>
    <p:sldId id="278" r:id="rId12"/>
    <p:sldId id="263" r:id="rId13"/>
    <p:sldId id="262" r:id="rId14"/>
    <p:sldId id="264" r:id="rId15"/>
    <p:sldId id="267" r:id="rId16"/>
    <p:sldId id="279" r:id="rId17"/>
    <p:sldId id="280" r:id="rId18"/>
    <p:sldId id="282" r:id="rId19"/>
    <p:sldId id="281" r:id="rId20"/>
    <p:sldId id="283" r:id="rId21"/>
    <p:sldId id="284" r:id="rId22"/>
    <p:sldId id="265" r:id="rId23"/>
    <p:sldId id="269" r:id="rId24"/>
    <p:sldId id="270" r:id="rId25"/>
    <p:sldId id="271" r:id="rId26"/>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Open Sauce Light" panose="020B0604020202020204" charset="0"/>
      <p:regular r:id="rId31"/>
    </p:embeddedFont>
    <p:embeddedFont>
      <p:font typeface="Open Sauce Light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89" autoAdjust="0"/>
    <p:restoredTop sz="94622" autoAdjust="0"/>
  </p:normalViewPr>
  <p:slideViewPr>
    <p:cSldViewPr>
      <p:cViewPr varScale="1">
        <p:scale>
          <a:sx n="64" d="100"/>
          <a:sy n="64" d="100"/>
        </p:scale>
        <p:origin x="0"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github.com/AmanSharma0710/Quant-Club-Whitepaper/blob/main/moving_avg.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374715" y="3655676"/>
            <a:ext cx="9538570" cy="2717603"/>
          </a:xfrm>
          <a:prstGeom prst="rect">
            <a:avLst/>
          </a:prstGeom>
        </p:spPr>
        <p:txBody>
          <a:bodyPr wrap="square" lIns="0" tIns="0" rIns="0" bIns="0" rtlCol="0" anchor="t">
            <a:spAutoFit/>
          </a:bodyPr>
          <a:lstStyle/>
          <a:p>
            <a:pPr algn="ctr">
              <a:lnSpc>
                <a:spcPts val="11399"/>
              </a:lnSpc>
            </a:pPr>
            <a:r>
              <a:rPr lang="en-US" sz="9499" dirty="0">
                <a:solidFill>
                  <a:srgbClr val="9179FA"/>
                </a:solidFill>
                <a:latin typeface="Open Sauce Light Bold"/>
              </a:rPr>
              <a:t>Algorithmic HFT</a:t>
            </a:r>
          </a:p>
          <a:p>
            <a:pPr algn="ctr">
              <a:lnSpc>
                <a:spcPts val="11399"/>
              </a:lnSpc>
            </a:pPr>
            <a:r>
              <a:rPr lang="en-US" sz="5400" dirty="0">
                <a:solidFill>
                  <a:srgbClr val="FFFFFF"/>
                </a:solidFill>
                <a:latin typeface="Open Sauce Light"/>
              </a:rPr>
              <a:t>Quant Club White Paper</a:t>
            </a:r>
          </a:p>
        </p:txBody>
      </p:sp>
      <p:sp>
        <p:nvSpPr>
          <p:cNvPr id="4" name="TextBox 4"/>
          <p:cNvSpPr txBox="1"/>
          <p:nvPr/>
        </p:nvSpPr>
        <p:spPr>
          <a:xfrm>
            <a:off x="3718671" y="8803005"/>
            <a:ext cx="10850658" cy="455295"/>
          </a:xfrm>
          <a:prstGeom prst="rect">
            <a:avLst/>
          </a:prstGeom>
        </p:spPr>
        <p:txBody>
          <a:bodyPr lIns="0" tIns="0" rIns="0" bIns="0" rtlCol="0" anchor="t">
            <a:spAutoFit/>
          </a:bodyPr>
          <a:lstStyle/>
          <a:p>
            <a:pPr algn="ctr">
              <a:lnSpc>
                <a:spcPts val="3780"/>
              </a:lnSpc>
            </a:pPr>
            <a:r>
              <a:rPr lang="en-US" sz="2700" spc="27" dirty="0">
                <a:solidFill>
                  <a:srgbClr val="FFFFFF"/>
                </a:solidFill>
                <a:latin typeface="Open Sauce Light"/>
              </a:rPr>
              <a:t>Aman Sharma</a:t>
            </a:r>
          </a:p>
        </p:txBody>
      </p:sp>
      <p:pic>
        <p:nvPicPr>
          <p:cNvPr id="5" name="Picture 5"/>
          <p:cNvPicPr>
            <a:picLocks noChangeAspect="1"/>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90888" y="-4991100"/>
            <a:ext cx="13506576" cy="160099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5"/>
          <p:cNvSpPr txBox="1"/>
          <p:nvPr/>
        </p:nvSpPr>
        <p:spPr>
          <a:xfrm>
            <a:off x="14478000" y="9105900"/>
            <a:ext cx="4572000" cy="811376"/>
          </a:xfrm>
          <a:prstGeom prst="rect">
            <a:avLst/>
          </a:prstGeom>
        </p:spPr>
        <p:txBody>
          <a:bodyPr wrap="square" lIns="0" tIns="0" rIns="0" bIns="0" rtlCol="0" anchor="t">
            <a:spAutoFit/>
          </a:bodyPr>
          <a:lstStyle/>
          <a:p>
            <a:pPr>
              <a:lnSpc>
                <a:spcPts val="7680"/>
              </a:lnSpc>
            </a:pPr>
            <a:r>
              <a:rPr lang="en-US" sz="2400" dirty="0">
                <a:solidFill>
                  <a:srgbClr val="FFFFFF"/>
                </a:solidFill>
                <a:latin typeface="Open Sauce Light"/>
              </a:rPr>
              <a:t>Source: </a:t>
            </a:r>
            <a:r>
              <a:rPr lang="en-US" sz="2400" dirty="0" err="1">
                <a:solidFill>
                  <a:srgbClr val="FFFFFF"/>
                </a:solidFill>
                <a:latin typeface="Open Sauce Light"/>
              </a:rPr>
              <a:t>investopedia</a:t>
            </a:r>
            <a:endParaRPr lang="en-US" sz="2400" dirty="0">
              <a:solidFill>
                <a:srgbClr val="FFFFFF"/>
              </a:solidFill>
              <a:latin typeface="Open Sauce Light"/>
            </a:endParaRPr>
          </a:p>
        </p:txBody>
      </p:sp>
      <p:pic>
        <p:nvPicPr>
          <p:cNvPr id="12" name="Picture 12"/>
          <p:cNvPicPr>
            <a:picLocks noChangeAspect="1"/>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9544050" y="-3699821"/>
            <a:ext cx="12060782" cy="9166194"/>
          </a:xfrm>
          <a:prstGeom prst="rect">
            <a:avLst/>
          </a:prstGeom>
        </p:spPr>
      </p:pic>
      <p:pic>
        <p:nvPicPr>
          <p:cNvPr id="4" name="Picture 3">
            <a:extLst>
              <a:ext uri="{FF2B5EF4-FFF2-40B4-BE49-F238E27FC236}">
                <a16:creationId xmlns:a16="http://schemas.microsoft.com/office/drawing/2014/main" id="{E241651A-F2E6-4E74-B043-0800F739ADDF}"/>
              </a:ext>
            </a:extLst>
          </p:cNvPr>
          <p:cNvPicPr>
            <a:picLocks noChangeAspect="1"/>
          </p:cNvPicPr>
          <p:nvPr/>
        </p:nvPicPr>
        <p:blipFill>
          <a:blip r:embed="rId4"/>
          <a:stretch>
            <a:fillRect/>
          </a:stretch>
        </p:blipFill>
        <p:spPr>
          <a:xfrm>
            <a:off x="2667000" y="910209"/>
            <a:ext cx="11430000" cy="8217749"/>
          </a:xfrm>
          <a:prstGeom prst="rect">
            <a:avLst/>
          </a:prstGeom>
        </p:spPr>
      </p:pic>
    </p:spTree>
    <p:extLst>
      <p:ext uri="{BB962C8B-B14F-4D97-AF65-F5344CB8AC3E}">
        <p14:creationId xmlns:p14="http://schemas.microsoft.com/office/powerpoint/2010/main" val="875402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5"/>
          <p:cNvSpPr txBox="1"/>
          <p:nvPr/>
        </p:nvSpPr>
        <p:spPr>
          <a:xfrm>
            <a:off x="1828800" y="1949827"/>
            <a:ext cx="9639300" cy="929293"/>
          </a:xfrm>
          <a:prstGeom prst="rect">
            <a:avLst/>
          </a:prstGeom>
        </p:spPr>
        <p:txBody>
          <a:bodyPr wrap="square" lIns="0" tIns="0" rIns="0" bIns="0" rtlCol="0" anchor="t">
            <a:spAutoFit/>
          </a:bodyPr>
          <a:lstStyle/>
          <a:p>
            <a:pPr>
              <a:lnSpc>
                <a:spcPts val="7680"/>
              </a:lnSpc>
            </a:pPr>
            <a:r>
              <a:rPr lang="en-US" sz="6400" dirty="0">
                <a:solidFill>
                  <a:srgbClr val="FFFFFF"/>
                </a:solidFill>
                <a:latin typeface="Open Sauce Light"/>
              </a:rPr>
              <a:t>High Frequency Trading</a:t>
            </a:r>
          </a:p>
        </p:txBody>
      </p:sp>
      <p:pic>
        <p:nvPicPr>
          <p:cNvPr id="12" name="Picture 12"/>
          <p:cNvPicPr>
            <a:picLocks noChangeAspect="1"/>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9544050" y="-3699821"/>
            <a:ext cx="12060782" cy="9166194"/>
          </a:xfrm>
          <a:prstGeom prst="rect">
            <a:avLst/>
          </a:prstGeom>
        </p:spPr>
      </p:pic>
      <p:sp>
        <p:nvSpPr>
          <p:cNvPr id="6" name="TextBox 5">
            <a:extLst>
              <a:ext uri="{FF2B5EF4-FFF2-40B4-BE49-F238E27FC236}">
                <a16:creationId xmlns:a16="http://schemas.microsoft.com/office/drawing/2014/main" id="{BB93C7D8-8DC9-4376-A9CD-EA7E7C93AE32}"/>
              </a:ext>
            </a:extLst>
          </p:cNvPr>
          <p:cNvSpPr txBox="1"/>
          <p:nvPr/>
        </p:nvSpPr>
        <p:spPr>
          <a:xfrm>
            <a:off x="1600200" y="4305300"/>
            <a:ext cx="9544050" cy="4031873"/>
          </a:xfrm>
          <a:prstGeom prst="rect">
            <a:avLst/>
          </a:prstGeom>
          <a:noFill/>
        </p:spPr>
        <p:txBody>
          <a:bodyPr wrap="square" rtlCol="0">
            <a:spAutoFit/>
          </a:bodyPr>
          <a:lstStyle/>
          <a:p>
            <a:pPr marL="342900" indent="-342900">
              <a:buFont typeface="Arial" panose="020B0604020202020204" pitchFamily="34" charset="0"/>
              <a:buChar char="•"/>
            </a:pPr>
            <a:r>
              <a:rPr lang="en-IN" sz="3200" dirty="0">
                <a:solidFill>
                  <a:schemeClr val="bg1"/>
                </a:solidFill>
                <a:latin typeface="Open Sauce Light" panose="020B0604020202020204" charset="0"/>
              </a:rPr>
              <a:t>These arbitrage opportunities only arise for milliseconds.</a:t>
            </a:r>
          </a:p>
          <a:p>
            <a:pPr marL="342900" indent="-342900">
              <a:buFont typeface="Arial" panose="020B0604020202020204" pitchFamily="34" charset="0"/>
              <a:buChar char="•"/>
            </a:pPr>
            <a:r>
              <a:rPr lang="en-IN" sz="3200" dirty="0">
                <a:solidFill>
                  <a:schemeClr val="bg1"/>
                </a:solidFill>
                <a:latin typeface="Open Sauce Light" panose="020B0604020202020204" charset="0"/>
              </a:rPr>
              <a:t>Their frequency is high.</a:t>
            </a:r>
          </a:p>
          <a:p>
            <a:pPr marL="342900" indent="-342900">
              <a:buFont typeface="Arial" panose="020B0604020202020204" pitchFamily="34" charset="0"/>
              <a:buChar char="•"/>
            </a:pPr>
            <a:r>
              <a:rPr lang="en-IN" sz="3200" dirty="0">
                <a:solidFill>
                  <a:schemeClr val="bg1"/>
                </a:solidFill>
                <a:latin typeface="Open Sauce Light" panose="020B0604020202020204" charset="0"/>
              </a:rPr>
              <a:t>Here comes in the idea of high frequency trading.</a:t>
            </a:r>
          </a:p>
          <a:p>
            <a:pPr marL="342900" indent="-342900">
              <a:buFont typeface="Arial" panose="020B0604020202020204" pitchFamily="34" charset="0"/>
              <a:buChar char="•"/>
            </a:pPr>
            <a:r>
              <a:rPr lang="en-IN" sz="3200" dirty="0">
                <a:solidFill>
                  <a:schemeClr val="bg1"/>
                </a:solidFill>
                <a:latin typeface="Open Sauce Light" panose="020B0604020202020204" charset="0"/>
              </a:rPr>
              <a:t>Trade frequently with a small profit each time.</a:t>
            </a:r>
          </a:p>
          <a:p>
            <a:pPr marL="342900" indent="-342900">
              <a:buFont typeface="Arial" panose="020B0604020202020204" pitchFamily="34" charset="0"/>
              <a:buChar char="•"/>
            </a:pPr>
            <a:r>
              <a:rPr lang="en-IN" sz="3200" dirty="0">
                <a:solidFill>
                  <a:schemeClr val="bg1"/>
                </a:solidFill>
                <a:latin typeface="Open Sauce Light" panose="020B0604020202020204" charset="0"/>
              </a:rPr>
              <a:t>Those profits all add up to make a good trading strategy.</a:t>
            </a:r>
          </a:p>
        </p:txBody>
      </p:sp>
    </p:spTree>
    <p:extLst>
      <p:ext uri="{BB962C8B-B14F-4D97-AF65-F5344CB8AC3E}">
        <p14:creationId xmlns:p14="http://schemas.microsoft.com/office/powerpoint/2010/main" val="72650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4155032" y="-1664506"/>
            <a:ext cx="16461989" cy="12511111"/>
          </a:xfrm>
          <a:prstGeom prst="rect">
            <a:avLst/>
          </a:prstGeom>
        </p:spPr>
      </p:pic>
      <p:sp>
        <p:nvSpPr>
          <p:cNvPr id="3" name="TextBox 3"/>
          <p:cNvSpPr txBox="1"/>
          <p:nvPr/>
        </p:nvSpPr>
        <p:spPr>
          <a:xfrm>
            <a:off x="6049892" y="3857625"/>
            <a:ext cx="11933308" cy="3924151"/>
          </a:xfrm>
          <a:prstGeom prst="rect">
            <a:avLst/>
          </a:prstGeom>
        </p:spPr>
        <p:txBody>
          <a:bodyPr wrap="square" lIns="0" tIns="0" rIns="0" bIns="0" rtlCol="0" anchor="t">
            <a:spAutoFit/>
          </a:bodyPr>
          <a:lstStyle/>
          <a:p>
            <a:pPr>
              <a:lnSpc>
                <a:spcPts val="10199"/>
              </a:lnSpc>
            </a:pPr>
            <a:r>
              <a:rPr lang="en-US" sz="8500" dirty="0">
                <a:solidFill>
                  <a:srgbClr val="FFFFFF"/>
                </a:solidFill>
                <a:latin typeface="Open Sauce Light"/>
              </a:rPr>
              <a:t>The </a:t>
            </a:r>
            <a:r>
              <a:rPr lang="en-US" sz="8500" dirty="0">
                <a:solidFill>
                  <a:srgbClr val="9179FA"/>
                </a:solidFill>
                <a:latin typeface="Open Sauce Light Bold"/>
              </a:rPr>
              <a:t>Benefits</a:t>
            </a:r>
          </a:p>
          <a:p>
            <a:pPr>
              <a:lnSpc>
                <a:spcPts val="10200"/>
              </a:lnSpc>
            </a:pPr>
            <a:r>
              <a:rPr lang="en-US" sz="8500" dirty="0">
                <a:solidFill>
                  <a:srgbClr val="FFFFFF"/>
                </a:solidFill>
                <a:latin typeface="Open Sauce Light"/>
              </a:rPr>
              <a:t>of Algorithmic Trading using HFT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6307" y="-6351348"/>
            <a:ext cx="19300614" cy="996613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506307" y="6672213"/>
            <a:ext cx="19300614" cy="9966135"/>
          </a:xfrm>
          <a:prstGeom prst="rect">
            <a:avLst/>
          </a:prstGeom>
        </p:spPr>
      </p:pic>
      <p:grpSp>
        <p:nvGrpSpPr>
          <p:cNvPr id="4" name="Group 4"/>
          <p:cNvGrpSpPr/>
          <p:nvPr/>
        </p:nvGrpSpPr>
        <p:grpSpPr>
          <a:xfrm>
            <a:off x="3118104" y="4239217"/>
            <a:ext cx="12051792" cy="3517216"/>
            <a:chOff x="0" y="1759806"/>
            <a:chExt cx="16069056" cy="4689620"/>
          </a:xfrm>
        </p:grpSpPr>
        <p:sp>
          <p:nvSpPr>
            <p:cNvPr id="6" name="TextBox 6"/>
            <p:cNvSpPr txBox="1"/>
            <p:nvPr/>
          </p:nvSpPr>
          <p:spPr>
            <a:xfrm>
              <a:off x="0" y="1759806"/>
              <a:ext cx="16069056" cy="2069284"/>
            </a:xfrm>
            <a:prstGeom prst="rect">
              <a:avLst/>
            </a:prstGeom>
          </p:spPr>
          <p:txBody>
            <a:bodyPr lIns="0" tIns="0" rIns="0" bIns="0" rtlCol="0" anchor="t">
              <a:spAutoFit/>
            </a:bodyPr>
            <a:lstStyle/>
            <a:p>
              <a:pPr algn="ctr">
                <a:lnSpc>
                  <a:spcPts val="4199"/>
                </a:lnSpc>
              </a:pPr>
              <a:r>
                <a:rPr lang="en-US" sz="2400" spc="59" dirty="0">
                  <a:solidFill>
                    <a:srgbClr val="9976FF"/>
                  </a:solidFill>
                  <a:latin typeface="Open Sauce Light Bold"/>
                </a:rPr>
                <a:t>Profit from more information than a human can process: Algorithmic HTF can capitalize on arbitrage opportunities between different trade markets which is virtually impossible for a human to continuously monitor</a:t>
              </a:r>
              <a:endParaRPr lang="en-US" sz="2999" spc="59" dirty="0">
                <a:solidFill>
                  <a:srgbClr val="9976FF"/>
                </a:solidFill>
                <a:latin typeface="Open Sauce Light Bold"/>
              </a:endParaRPr>
            </a:p>
          </p:txBody>
        </p:sp>
        <p:sp>
          <p:nvSpPr>
            <p:cNvPr id="7" name="TextBox 7"/>
            <p:cNvSpPr txBox="1"/>
            <p:nvPr/>
          </p:nvSpPr>
          <p:spPr>
            <a:xfrm>
              <a:off x="0" y="4705360"/>
              <a:ext cx="16069056" cy="1744066"/>
            </a:xfrm>
            <a:prstGeom prst="rect">
              <a:avLst/>
            </a:prstGeom>
          </p:spPr>
          <p:txBody>
            <a:bodyPr lIns="0" tIns="0" rIns="0" bIns="0" rtlCol="0" anchor="t">
              <a:spAutoFit/>
            </a:bodyPr>
            <a:lstStyle/>
            <a:p>
              <a:pPr algn="ctr">
                <a:lnSpc>
                  <a:spcPts val="3500"/>
                </a:lnSpc>
              </a:pPr>
              <a:r>
                <a:rPr lang="en-US" sz="2500" dirty="0">
                  <a:solidFill>
                    <a:srgbClr val="FFFFFF"/>
                  </a:solidFill>
                  <a:latin typeface="Open Sauce Light"/>
                </a:rPr>
                <a:t>Higher liquidity in the market: Since the market makers are employing Algorithmic HFT as well, there is always someone to buy or sell at the current price which improves the market liquidity to a great deal</a:t>
              </a:r>
            </a:p>
          </p:txBody>
        </p:sp>
      </p:grpSp>
      <p:sp>
        <p:nvSpPr>
          <p:cNvPr id="8" name="TextBox 7">
            <a:extLst>
              <a:ext uri="{FF2B5EF4-FFF2-40B4-BE49-F238E27FC236}">
                <a16:creationId xmlns:a16="http://schemas.microsoft.com/office/drawing/2014/main" id="{95060F84-3F36-41C4-9C53-BF4DBAA0D6B4}"/>
              </a:ext>
            </a:extLst>
          </p:cNvPr>
          <p:cNvSpPr txBox="1"/>
          <p:nvPr/>
        </p:nvSpPr>
        <p:spPr>
          <a:xfrm>
            <a:off x="3118104" y="2315803"/>
            <a:ext cx="12051792" cy="1308050"/>
          </a:xfrm>
          <a:prstGeom prst="rect">
            <a:avLst/>
          </a:prstGeom>
        </p:spPr>
        <p:txBody>
          <a:bodyPr lIns="0" tIns="0" rIns="0" bIns="0" rtlCol="0" anchor="t">
            <a:spAutoFit/>
          </a:bodyPr>
          <a:lstStyle/>
          <a:p>
            <a:pPr algn="ctr">
              <a:lnSpc>
                <a:spcPts val="3500"/>
              </a:lnSpc>
            </a:pPr>
            <a:r>
              <a:rPr lang="en-US" sz="2500" dirty="0">
                <a:solidFill>
                  <a:srgbClr val="FFFFFF"/>
                </a:solidFill>
                <a:latin typeface="Open Sauce Light"/>
              </a:rPr>
              <a:t>Can profit significantly even from small price changes: As in HFT the trades are being made frequently, if the correct trading opportunity arises, we can even make a profit from a small price fluctuation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49042" y="3390900"/>
            <a:ext cx="14589915" cy="2513354"/>
            <a:chOff x="-1604970" y="-165301"/>
            <a:chExt cx="19453220" cy="3351140"/>
          </a:xfrm>
        </p:grpSpPr>
        <p:sp>
          <p:nvSpPr>
            <p:cNvPr id="3" name="TextBox 3"/>
            <p:cNvSpPr txBox="1"/>
            <p:nvPr/>
          </p:nvSpPr>
          <p:spPr>
            <a:xfrm>
              <a:off x="-1604970" y="-165301"/>
              <a:ext cx="19453220" cy="1432187"/>
            </a:xfrm>
            <a:prstGeom prst="rect">
              <a:avLst/>
            </a:prstGeom>
          </p:spPr>
          <p:txBody>
            <a:bodyPr wrap="square" lIns="0" tIns="0" rIns="0" bIns="0" rtlCol="0" anchor="t">
              <a:spAutoFit/>
            </a:bodyPr>
            <a:lstStyle/>
            <a:p>
              <a:pPr algn="ctr">
                <a:lnSpc>
                  <a:spcPts val="8879"/>
                </a:lnSpc>
              </a:pPr>
              <a:r>
                <a:rPr lang="en-US" sz="7399" dirty="0">
                  <a:solidFill>
                    <a:srgbClr val="9179FA"/>
                  </a:solidFill>
                  <a:latin typeface="Open Sauce Light Bold"/>
                </a:rPr>
                <a:t>Strategies </a:t>
              </a:r>
              <a:r>
                <a:rPr lang="en-US" sz="7399" dirty="0">
                  <a:solidFill>
                    <a:srgbClr val="000000"/>
                  </a:solidFill>
                  <a:latin typeface="Open Sauce Light"/>
                </a:rPr>
                <a:t>for Algorithmic HFT</a:t>
              </a:r>
              <a:endParaRPr lang="en-US" sz="7399" dirty="0">
                <a:solidFill>
                  <a:srgbClr val="9179FA"/>
                </a:solidFill>
                <a:latin typeface="Open Sauce Light Bold"/>
              </a:endParaRPr>
            </a:p>
          </p:txBody>
        </p:sp>
        <p:sp>
          <p:nvSpPr>
            <p:cNvPr id="4" name="TextBox 4"/>
            <p:cNvSpPr txBox="1"/>
            <p:nvPr/>
          </p:nvSpPr>
          <p:spPr>
            <a:xfrm>
              <a:off x="1" y="1755190"/>
              <a:ext cx="16243280" cy="1430649"/>
            </a:xfrm>
            <a:prstGeom prst="rect">
              <a:avLst/>
            </a:prstGeom>
          </p:spPr>
          <p:txBody>
            <a:bodyPr lIns="0" tIns="0" rIns="0" bIns="0" rtlCol="0" anchor="t">
              <a:spAutoFit/>
            </a:bodyPr>
            <a:lstStyle/>
            <a:p>
              <a:pPr algn="ctr">
                <a:lnSpc>
                  <a:spcPts val="4350"/>
                </a:lnSpc>
              </a:pPr>
              <a:r>
                <a:rPr lang="en-US" sz="2900" dirty="0">
                  <a:solidFill>
                    <a:srgbClr val="000000"/>
                  </a:solidFill>
                  <a:latin typeface="Open Sauce Light"/>
                </a:rPr>
                <a:t>These are the trading strategies you can base your algorithms upon and features that it can have</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435839">
            <a:off x="9351764" y="-6030656"/>
            <a:ext cx="10714384" cy="8707872"/>
          </a:xfrm>
          <a:prstGeom prst="rect">
            <a:avLst/>
          </a:prstGeom>
        </p:spPr>
      </p:pic>
      <p:sp>
        <p:nvSpPr>
          <p:cNvPr id="3" name="TextBox 3"/>
          <p:cNvSpPr txBox="1"/>
          <p:nvPr/>
        </p:nvSpPr>
        <p:spPr>
          <a:xfrm>
            <a:off x="1295400" y="2019300"/>
            <a:ext cx="14134860" cy="756617"/>
          </a:xfrm>
          <a:prstGeom prst="rect">
            <a:avLst/>
          </a:prstGeom>
        </p:spPr>
        <p:txBody>
          <a:bodyPr lIns="0" tIns="0" rIns="0" bIns="0" rtlCol="0" anchor="t">
            <a:spAutoFit/>
          </a:bodyPr>
          <a:lstStyle/>
          <a:p>
            <a:pPr>
              <a:lnSpc>
                <a:spcPts val="5920"/>
              </a:lnSpc>
            </a:pPr>
            <a:r>
              <a:rPr lang="en-US" sz="6000" b="1" dirty="0">
                <a:solidFill>
                  <a:srgbClr val="FFFFFF"/>
                </a:solidFill>
                <a:latin typeface="Open Sauce Light"/>
              </a:rPr>
              <a:t>Trend-following Strategies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16845">
            <a:off x="-1866130" y="7866210"/>
            <a:ext cx="10714384" cy="8707872"/>
          </a:xfrm>
          <a:prstGeom prst="rect">
            <a:avLst/>
          </a:prstGeom>
        </p:spPr>
      </p:pic>
      <p:sp>
        <p:nvSpPr>
          <p:cNvPr id="6" name="TextBox 7">
            <a:extLst>
              <a:ext uri="{FF2B5EF4-FFF2-40B4-BE49-F238E27FC236}">
                <a16:creationId xmlns:a16="http://schemas.microsoft.com/office/drawing/2014/main" id="{DFCED912-E7C5-4335-B060-A4A4052D3C05}"/>
              </a:ext>
            </a:extLst>
          </p:cNvPr>
          <p:cNvSpPr txBox="1"/>
          <p:nvPr/>
        </p:nvSpPr>
        <p:spPr>
          <a:xfrm>
            <a:off x="1295400" y="4228133"/>
            <a:ext cx="13639800" cy="4039567"/>
          </a:xfrm>
          <a:prstGeom prst="rect">
            <a:avLst/>
          </a:prstGeom>
        </p:spPr>
        <p:txBody>
          <a:bodyPr wrap="square" lIns="0" tIns="0" rIns="0" bIns="0" rtlCol="0" anchor="t">
            <a:spAutoFit/>
          </a:bodyPr>
          <a:lstStyle/>
          <a:p>
            <a:pPr marL="342900" indent="-342900">
              <a:lnSpc>
                <a:spcPts val="3500"/>
              </a:lnSpc>
              <a:buFont typeface="Arial" panose="020B0604020202020204" pitchFamily="34" charset="0"/>
              <a:buChar char="•"/>
            </a:pPr>
            <a:r>
              <a:rPr lang="en-US" sz="3600" dirty="0">
                <a:solidFill>
                  <a:srgbClr val="FFFFFF"/>
                </a:solidFill>
                <a:latin typeface="Open Sauce Light"/>
              </a:rPr>
              <a:t>These strategies come down to automating technical analysis.</a:t>
            </a:r>
          </a:p>
          <a:p>
            <a:pPr marL="342900" indent="-342900">
              <a:lnSpc>
                <a:spcPts val="3500"/>
              </a:lnSpc>
              <a:buFont typeface="Arial" panose="020B0604020202020204" pitchFamily="34" charset="0"/>
              <a:buChar char="•"/>
            </a:pPr>
            <a:r>
              <a:rPr lang="en-US" sz="3600" dirty="0">
                <a:solidFill>
                  <a:srgbClr val="FFFFFF"/>
                </a:solidFill>
                <a:latin typeface="Open Sauce Light"/>
              </a:rPr>
              <a:t>Instead of using indicators to predict the pricing, we can program algorithms to do so.</a:t>
            </a:r>
          </a:p>
          <a:p>
            <a:pPr marL="342900" indent="-342900">
              <a:lnSpc>
                <a:spcPts val="3500"/>
              </a:lnSpc>
              <a:buFont typeface="Arial" panose="020B0604020202020204" pitchFamily="34" charset="0"/>
              <a:buChar char="•"/>
            </a:pPr>
            <a:r>
              <a:rPr lang="en-US" sz="3600" dirty="0">
                <a:solidFill>
                  <a:srgbClr val="FFFFFF"/>
                </a:solidFill>
                <a:latin typeface="Open Sauce Light"/>
              </a:rPr>
              <a:t>We do not need to make complex predictions and instead just need to initiate trade based on simple indicators like moving averages.</a:t>
            </a:r>
          </a:p>
          <a:p>
            <a:pPr marL="342900" indent="-342900">
              <a:lnSpc>
                <a:spcPts val="3500"/>
              </a:lnSpc>
              <a:buFont typeface="Arial" panose="020B0604020202020204" pitchFamily="34" charset="0"/>
              <a:buChar char="•"/>
            </a:pPr>
            <a:r>
              <a:rPr lang="en-US" sz="3600" dirty="0">
                <a:solidFill>
                  <a:srgbClr val="FFFFFF"/>
                </a:solidFill>
                <a:latin typeface="Open Sauce Light"/>
              </a:rPr>
              <a:t>The example of 50 and 200 day moving average is a trend following strategy.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435839">
            <a:off x="9351764" y="-6030656"/>
            <a:ext cx="10714384" cy="8707872"/>
          </a:xfrm>
          <a:prstGeom prst="rect">
            <a:avLst/>
          </a:prstGeom>
        </p:spPr>
      </p:pic>
      <p:sp>
        <p:nvSpPr>
          <p:cNvPr id="3" name="TextBox 3"/>
          <p:cNvSpPr txBox="1"/>
          <p:nvPr/>
        </p:nvSpPr>
        <p:spPr>
          <a:xfrm>
            <a:off x="1295400" y="2019300"/>
            <a:ext cx="14134860" cy="756617"/>
          </a:xfrm>
          <a:prstGeom prst="rect">
            <a:avLst/>
          </a:prstGeom>
        </p:spPr>
        <p:txBody>
          <a:bodyPr lIns="0" tIns="0" rIns="0" bIns="0" rtlCol="0" anchor="t">
            <a:spAutoFit/>
          </a:bodyPr>
          <a:lstStyle/>
          <a:p>
            <a:pPr>
              <a:lnSpc>
                <a:spcPts val="5920"/>
              </a:lnSpc>
            </a:pPr>
            <a:r>
              <a:rPr lang="en-US" sz="6000" b="1" dirty="0" err="1">
                <a:solidFill>
                  <a:srgbClr val="FFFFFF"/>
                </a:solidFill>
                <a:latin typeface="Open Sauce Light"/>
              </a:rPr>
              <a:t>Capitalise</a:t>
            </a:r>
            <a:r>
              <a:rPr lang="en-US" sz="6000" b="1" dirty="0">
                <a:solidFill>
                  <a:srgbClr val="FFFFFF"/>
                </a:solidFill>
                <a:latin typeface="Open Sauce Light"/>
              </a:rPr>
              <a:t> on Arbitrage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16845">
            <a:off x="-1866130" y="7866210"/>
            <a:ext cx="10714384" cy="8707872"/>
          </a:xfrm>
          <a:prstGeom prst="rect">
            <a:avLst/>
          </a:prstGeom>
        </p:spPr>
      </p:pic>
      <p:sp>
        <p:nvSpPr>
          <p:cNvPr id="6" name="TextBox 7">
            <a:extLst>
              <a:ext uri="{FF2B5EF4-FFF2-40B4-BE49-F238E27FC236}">
                <a16:creationId xmlns:a16="http://schemas.microsoft.com/office/drawing/2014/main" id="{DFCED912-E7C5-4335-B060-A4A4052D3C05}"/>
              </a:ext>
            </a:extLst>
          </p:cNvPr>
          <p:cNvSpPr txBox="1"/>
          <p:nvPr/>
        </p:nvSpPr>
        <p:spPr>
          <a:xfrm>
            <a:off x="1295400" y="4228133"/>
            <a:ext cx="13639800" cy="4488408"/>
          </a:xfrm>
          <a:prstGeom prst="rect">
            <a:avLst/>
          </a:prstGeom>
        </p:spPr>
        <p:txBody>
          <a:bodyPr wrap="square" lIns="0" tIns="0" rIns="0" bIns="0" rtlCol="0" anchor="t">
            <a:spAutoFit/>
          </a:bodyPr>
          <a:lstStyle/>
          <a:p>
            <a:pPr marL="342900" indent="-342900">
              <a:lnSpc>
                <a:spcPts val="3500"/>
              </a:lnSpc>
              <a:buFont typeface="Arial" panose="020B0604020202020204" pitchFamily="34" charset="0"/>
              <a:buChar char="•"/>
            </a:pPr>
            <a:r>
              <a:rPr lang="en-US" sz="3600" dirty="0">
                <a:solidFill>
                  <a:srgbClr val="FFFFFF"/>
                </a:solidFill>
                <a:latin typeface="Open Sauce Light"/>
              </a:rPr>
              <a:t>Due to certain market conditions, arbitrage opportunities exist which fast and precise algorithms can </a:t>
            </a:r>
            <a:r>
              <a:rPr lang="en-US" sz="3600" dirty="0" err="1">
                <a:solidFill>
                  <a:srgbClr val="FFFFFF"/>
                </a:solidFill>
                <a:latin typeface="Open Sauce Light"/>
              </a:rPr>
              <a:t>capitalise</a:t>
            </a:r>
            <a:r>
              <a:rPr lang="en-US" sz="3600" dirty="0">
                <a:solidFill>
                  <a:srgbClr val="FFFFFF"/>
                </a:solidFill>
                <a:latin typeface="Open Sauce Light"/>
              </a:rPr>
              <a:t> on.</a:t>
            </a:r>
          </a:p>
          <a:p>
            <a:pPr marL="342900" indent="-342900">
              <a:lnSpc>
                <a:spcPts val="3500"/>
              </a:lnSpc>
              <a:buFont typeface="Arial" panose="020B0604020202020204" pitchFamily="34" charset="0"/>
              <a:buChar char="•"/>
            </a:pPr>
            <a:r>
              <a:rPr lang="en-US" sz="3600" dirty="0">
                <a:solidFill>
                  <a:srgbClr val="FFFFFF"/>
                </a:solidFill>
                <a:latin typeface="Open Sauce Light"/>
              </a:rPr>
              <a:t>This can be as simple as buying and selling a stock that is listed on two exchanges at slightly different prices, or as complex as taking advantage of price differentials between pairs or stocks and their respective futures.</a:t>
            </a:r>
          </a:p>
          <a:p>
            <a:pPr marL="342900" indent="-342900">
              <a:lnSpc>
                <a:spcPts val="3500"/>
              </a:lnSpc>
              <a:buFont typeface="Arial" panose="020B0604020202020204" pitchFamily="34" charset="0"/>
              <a:buChar char="•"/>
            </a:pPr>
            <a:r>
              <a:rPr lang="en-US" sz="3600" dirty="0">
                <a:solidFill>
                  <a:srgbClr val="FFFFFF"/>
                </a:solidFill>
                <a:latin typeface="Open Sauce Light"/>
              </a:rPr>
              <a:t>These algorithms need to be blazing fast as these arbitrage opportunities exist for only a small period of time.</a:t>
            </a:r>
          </a:p>
          <a:p>
            <a:pPr marL="342900" indent="-342900">
              <a:lnSpc>
                <a:spcPts val="3500"/>
              </a:lnSpc>
              <a:buFont typeface="Arial" panose="020B0604020202020204" pitchFamily="34" charset="0"/>
              <a:buChar char="•"/>
            </a:pPr>
            <a:r>
              <a:rPr lang="en-US" sz="3600" dirty="0">
                <a:solidFill>
                  <a:srgbClr val="FFFFFF"/>
                </a:solidFill>
                <a:latin typeface="Open Sauce Light"/>
              </a:rPr>
              <a:t>Execution of such algorithms needs data streams at extremely low latencies.</a:t>
            </a:r>
          </a:p>
        </p:txBody>
      </p:sp>
    </p:spTree>
    <p:extLst>
      <p:ext uri="{BB962C8B-B14F-4D97-AF65-F5344CB8AC3E}">
        <p14:creationId xmlns:p14="http://schemas.microsoft.com/office/powerpoint/2010/main" val="620350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435839">
            <a:off x="9351764" y="-6030656"/>
            <a:ext cx="10714384" cy="8707872"/>
          </a:xfrm>
          <a:prstGeom prst="rect">
            <a:avLst/>
          </a:prstGeom>
        </p:spPr>
      </p:pic>
      <p:sp>
        <p:nvSpPr>
          <p:cNvPr id="3" name="TextBox 3"/>
          <p:cNvSpPr txBox="1"/>
          <p:nvPr/>
        </p:nvSpPr>
        <p:spPr>
          <a:xfrm>
            <a:off x="1295400" y="2019300"/>
            <a:ext cx="14134860" cy="756617"/>
          </a:xfrm>
          <a:prstGeom prst="rect">
            <a:avLst/>
          </a:prstGeom>
        </p:spPr>
        <p:txBody>
          <a:bodyPr lIns="0" tIns="0" rIns="0" bIns="0" rtlCol="0" anchor="t">
            <a:spAutoFit/>
          </a:bodyPr>
          <a:lstStyle/>
          <a:p>
            <a:pPr>
              <a:lnSpc>
                <a:spcPts val="5920"/>
              </a:lnSpc>
            </a:pPr>
            <a:r>
              <a:rPr lang="en-US" sz="6000" b="1" dirty="0">
                <a:solidFill>
                  <a:srgbClr val="FFFFFF"/>
                </a:solidFill>
                <a:latin typeface="Open Sauce Light"/>
              </a:rPr>
              <a:t>Trading Range(Mean Reversion)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16845">
            <a:off x="-1866130" y="7866210"/>
            <a:ext cx="10714384" cy="8707872"/>
          </a:xfrm>
          <a:prstGeom prst="rect">
            <a:avLst/>
          </a:prstGeom>
        </p:spPr>
      </p:pic>
      <p:sp>
        <p:nvSpPr>
          <p:cNvPr id="6" name="TextBox 7">
            <a:extLst>
              <a:ext uri="{FF2B5EF4-FFF2-40B4-BE49-F238E27FC236}">
                <a16:creationId xmlns:a16="http://schemas.microsoft.com/office/drawing/2014/main" id="{DFCED912-E7C5-4335-B060-A4A4052D3C05}"/>
              </a:ext>
            </a:extLst>
          </p:cNvPr>
          <p:cNvSpPr txBox="1"/>
          <p:nvPr/>
        </p:nvSpPr>
        <p:spPr>
          <a:xfrm>
            <a:off x="1319463" y="3281154"/>
            <a:ext cx="13639800" cy="1795363"/>
          </a:xfrm>
          <a:prstGeom prst="rect">
            <a:avLst/>
          </a:prstGeom>
        </p:spPr>
        <p:txBody>
          <a:bodyPr wrap="square" lIns="0" tIns="0" rIns="0" bIns="0" rtlCol="0" anchor="t">
            <a:spAutoFit/>
          </a:bodyPr>
          <a:lstStyle/>
          <a:p>
            <a:pPr marL="342900" indent="-342900">
              <a:lnSpc>
                <a:spcPts val="3500"/>
              </a:lnSpc>
              <a:buFont typeface="Arial" panose="020B0604020202020204" pitchFamily="34" charset="0"/>
              <a:buChar char="•"/>
            </a:pPr>
            <a:r>
              <a:rPr lang="en-US" sz="3600" dirty="0">
                <a:solidFill>
                  <a:srgbClr val="FFFFFF"/>
                </a:solidFill>
                <a:latin typeface="Open Sauce Light"/>
              </a:rPr>
              <a:t>Based on assumption that stocks maintain a mean price and fluctuate in a range around it.</a:t>
            </a:r>
          </a:p>
          <a:p>
            <a:pPr marL="342900" indent="-342900">
              <a:lnSpc>
                <a:spcPts val="3500"/>
              </a:lnSpc>
              <a:buFont typeface="Arial" panose="020B0604020202020204" pitchFamily="34" charset="0"/>
              <a:buChar char="•"/>
            </a:pPr>
            <a:r>
              <a:rPr lang="en-US" sz="3600" dirty="0">
                <a:solidFill>
                  <a:srgbClr val="FFFFFF"/>
                </a:solidFill>
                <a:latin typeface="Open Sauce Light"/>
              </a:rPr>
              <a:t>Trades can be automatically triggered when price goes out of this range.</a:t>
            </a:r>
          </a:p>
        </p:txBody>
      </p:sp>
      <p:sp>
        <p:nvSpPr>
          <p:cNvPr id="11" name="TextBox 3">
            <a:extLst>
              <a:ext uri="{FF2B5EF4-FFF2-40B4-BE49-F238E27FC236}">
                <a16:creationId xmlns:a16="http://schemas.microsoft.com/office/drawing/2014/main" id="{7A69A68A-A8CD-4380-AE5C-38302CB34E33}"/>
              </a:ext>
            </a:extLst>
          </p:cNvPr>
          <p:cNvSpPr txBox="1"/>
          <p:nvPr/>
        </p:nvSpPr>
        <p:spPr>
          <a:xfrm>
            <a:off x="1295400" y="5594596"/>
            <a:ext cx="14134860" cy="756617"/>
          </a:xfrm>
          <a:prstGeom prst="rect">
            <a:avLst/>
          </a:prstGeom>
        </p:spPr>
        <p:txBody>
          <a:bodyPr lIns="0" tIns="0" rIns="0" bIns="0" rtlCol="0" anchor="t">
            <a:spAutoFit/>
          </a:bodyPr>
          <a:lstStyle/>
          <a:p>
            <a:pPr>
              <a:lnSpc>
                <a:spcPts val="5920"/>
              </a:lnSpc>
            </a:pPr>
            <a:r>
              <a:rPr lang="en-US" sz="6000" b="1" dirty="0">
                <a:solidFill>
                  <a:srgbClr val="FFFFFF"/>
                </a:solidFill>
                <a:latin typeface="Open Sauce Light"/>
              </a:rPr>
              <a:t>Implementation Shortfall</a:t>
            </a:r>
          </a:p>
        </p:txBody>
      </p:sp>
      <p:sp>
        <p:nvSpPr>
          <p:cNvPr id="12" name="TextBox 7">
            <a:extLst>
              <a:ext uri="{FF2B5EF4-FFF2-40B4-BE49-F238E27FC236}">
                <a16:creationId xmlns:a16="http://schemas.microsoft.com/office/drawing/2014/main" id="{998F8298-84FE-4398-AA5E-AC6FDDD65E77}"/>
              </a:ext>
            </a:extLst>
          </p:cNvPr>
          <p:cNvSpPr txBox="1"/>
          <p:nvPr/>
        </p:nvSpPr>
        <p:spPr>
          <a:xfrm>
            <a:off x="1319463" y="6856450"/>
            <a:ext cx="13639800" cy="1795363"/>
          </a:xfrm>
          <a:prstGeom prst="rect">
            <a:avLst/>
          </a:prstGeom>
        </p:spPr>
        <p:txBody>
          <a:bodyPr wrap="square" lIns="0" tIns="0" rIns="0" bIns="0" rtlCol="0" anchor="t">
            <a:spAutoFit/>
          </a:bodyPr>
          <a:lstStyle/>
          <a:p>
            <a:pPr marL="342900" indent="-342900">
              <a:lnSpc>
                <a:spcPts val="3500"/>
              </a:lnSpc>
              <a:buFont typeface="Arial" panose="020B0604020202020204" pitchFamily="34" charset="0"/>
              <a:buChar char="•"/>
            </a:pPr>
            <a:r>
              <a:rPr lang="en-US" sz="3600" dirty="0">
                <a:solidFill>
                  <a:srgbClr val="FFFFFF"/>
                </a:solidFill>
                <a:latin typeface="Open Sauce Light"/>
              </a:rPr>
              <a:t>Occurs when the price changes between order placement and execution.</a:t>
            </a:r>
          </a:p>
          <a:p>
            <a:pPr marL="342900" indent="-342900">
              <a:lnSpc>
                <a:spcPts val="3500"/>
              </a:lnSpc>
              <a:buFont typeface="Arial" panose="020B0604020202020204" pitchFamily="34" charset="0"/>
              <a:buChar char="•"/>
            </a:pPr>
            <a:r>
              <a:rPr lang="en-US" sz="3600" dirty="0">
                <a:solidFill>
                  <a:srgbClr val="FFFFFF"/>
                </a:solidFill>
                <a:latin typeface="Open Sauce Light"/>
              </a:rPr>
              <a:t>Can be decreased with faster algorithms that place limit orders on current prices.</a:t>
            </a:r>
          </a:p>
        </p:txBody>
      </p:sp>
    </p:spTree>
    <p:extLst>
      <p:ext uri="{BB962C8B-B14F-4D97-AF65-F5344CB8AC3E}">
        <p14:creationId xmlns:p14="http://schemas.microsoft.com/office/powerpoint/2010/main" val="941673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435839">
            <a:off x="9351764" y="-6030656"/>
            <a:ext cx="10714384" cy="8707872"/>
          </a:xfrm>
          <a:prstGeom prst="rect">
            <a:avLst/>
          </a:prstGeom>
        </p:spPr>
      </p:pic>
      <p:sp>
        <p:nvSpPr>
          <p:cNvPr id="3" name="TextBox 3"/>
          <p:cNvSpPr txBox="1"/>
          <p:nvPr/>
        </p:nvSpPr>
        <p:spPr>
          <a:xfrm>
            <a:off x="1295400" y="2019300"/>
            <a:ext cx="14134860" cy="756617"/>
          </a:xfrm>
          <a:prstGeom prst="rect">
            <a:avLst/>
          </a:prstGeom>
        </p:spPr>
        <p:txBody>
          <a:bodyPr lIns="0" tIns="0" rIns="0" bIns="0" rtlCol="0" anchor="t">
            <a:spAutoFit/>
          </a:bodyPr>
          <a:lstStyle/>
          <a:p>
            <a:pPr>
              <a:lnSpc>
                <a:spcPts val="5920"/>
              </a:lnSpc>
            </a:pPr>
            <a:r>
              <a:rPr lang="en-US" sz="6000" b="1" dirty="0">
                <a:solidFill>
                  <a:srgbClr val="FFFFFF"/>
                </a:solidFill>
                <a:latin typeface="Open Sauce Light"/>
              </a:rPr>
              <a:t>Volume Weighted Avg. Price(VWAP)</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16845">
            <a:off x="-1866130" y="7866210"/>
            <a:ext cx="10714384" cy="8707872"/>
          </a:xfrm>
          <a:prstGeom prst="rect">
            <a:avLst/>
          </a:prstGeom>
        </p:spPr>
      </p:pic>
      <p:sp>
        <p:nvSpPr>
          <p:cNvPr id="6" name="TextBox 7">
            <a:extLst>
              <a:ext uri="{FF2B5EF4-FFF2-40B4-BE49-F238E27FC236}">
                <a16:creationId xmlns:a16="http://schemas.microsoft.com/office/drawing/2014/main" id="{DFCED912-E7C5-4335-B060-A4A4052D3C05}"/>
              </a:ext>
            </a:extLst>
          </p:cNvPr>
          <p:cNvSpPr txBox="1"/>
          <p:nvPr/>
        </p:nvSpPr>
        <p:spPr>
          <a:xfrm>
            <a:off x="1319463" y="3281154"/>
            <a:ext cx="13639800" cy="1346522"/>
          </a:xfrm>
          <a:prstGeom prst="rect">
            <a:avLst/>
          </a:prstGeom>
        </p:spPr>
        <p:txBody>
          <a:bodyPr wrap="square" lIns="0" tIns="0" rIns="0" bIns="0" rtlCol="0" anchor="t">
            <a:spAutoFit/>
          </a:bodyPr>
          <a:lstStyle/>
          <a:p>
            <a:pPr marL="342900" indent="-342900">
              <a:lnSpc>
                <a:spcPts val="3500"/>
              </a:lnSpc>
              <a:buFont typeface="Arial" panose="020B0604020202020204" pitchFamily="34" charset="0"/>
              <a:buChar char="•"/>
            </a:pPr>
            <a:r>
              <a:rPr lang="en-US" sz="3600" dirty="0">
                <a:solidFill>
                  <a:srgbClr val="FFFFFF"/>
                </a:solidFill>
                <a:latin typeface="Open Sauce Light"/>
              </a:rPr>
              <a:t>Break up a large order and execute it in small volumes based on historical volume profiles.</a:t>
            </a:r>
          </a:p>
          <a:p>
            <a:pPr marL="342900" indent="-342900">
              <a:lnSpc>
                <a:spcPts val="3500"/>
              </a:lnSpc>
              <a:buFont typeface="Arial" panose="020B0604020202020204" pitchFamily="34" charset="0"/>
              <a:buChar char="•"/>
            </a:pPr>
            <a:r>
              <a:rPr lang="en-US" sz="3600" dirty="0">
                <a:solidFill>
                  <a:srgbClr val="FFFFFF"/>
                </a:solidFill>
                <a:latin typeface="Open Sauce Light"/>
              </a:rPr>
              <a:t>Aim is to execute the order close to VWAP.</a:t>
            </a:r>
          </a:p>
        </p:txBody>
      </p:sp>
      <p:sp>
        <p:nvSpPr>
          <p:cNvPr id="11" name="TextBox 3">
            <a:extLst>
              <a:ext uri="{FF2B5EF4-FFF2-40B4-BE49-F238E27FC236}">
                <a16:creationId xmlns:a16="http://schemas.microsoft.com/office/drawing/2014/main" id="{7A69A68A-A8CD-4380-AE5C-38302CB34E33}"/>
              </a:ext>
            </a:extLst>
          </p:cNvPr>
          <p:cNvSpPr txBox="1"/>
          <p:nvPr/>
        </p:nvSpPr>
        <p:spPr>
          <a:xfrm>
            <a:off x="1295400" y="5594596"/>
            <a:ext cx="14134860" cy="756617"/>
          </a:xfrm>
          <a:prstGeom prst="rect">
            <a:avLst/>
          </a:prstGeom>
        </p:spPr>
        <p:txBody>
          <a:bodyPr lIns="0" tIns="0" rIns="0" bIns="0" rtlCol="0" anchor="t">
            <a:spAutoFit/>
          </a:bodyPr>
          <a:lstStyle/>
          <a:p>
            <a:pPr>
              <a:lnSpc>
                <a:spcPts val="5920"/>
              </a:lnSpc>
            </a:pPr>
            <a:r>
              <a:rPr lang="en-US" sz="6000" b="1" dirty="0">
                <a:solidFill>
                  <a:srgbClr val="FFFFFF"/>
                </a:solidFill>
                <a:latin typeface="Open Sauce Light"/>
              </a:rPr>
              <a:t>Time Weighted Avg. Price</a:t>
            </a:r>
          </a:p>
        </p:txBody>
      </p:sp>
      <p:sp>
        <p:nvSpPr>
          <p:cNvPr id="12" name="TextBox 7">
            <a:extLst>
              <a:ext uri="{FF2B5EF4-FFF2-40B4-BE49-F238E27FC236}">
                <a16:creationId xmlns:a16="http://schemas.microsoft.com/office/drawing/2014/main" id="{998F8298-84FE-4398-AA5E-AC6FDDD65E77}"/>
              </a:ext>
            </a:extLst>
          </p:cNvPr>
          <p:cNvSpPr txBox="1"/>
          <p:nvPr/>
        </p:nvSpPr>
        <p:spPr>
          <a:xfrm>
            <a:off x="1319463" y="6856450"/>
            <a:ext cx="13639800" cy="897682"/>
          </a:xfrm>
          <a:prstGeom prst="rect">
            <a:avLst/>
          </a:prstGeom>
        </p:spPr>
        <p:txBody>
          <a:bodyPr wrap="square" lIns="0" tIns="0" rIns="0" bIns="0" rtlCol="0" anchor="t">
            <a:spAutoFit/>
          </a:bodyPr>
          <a:lstStyle/>
          <a:p>
            <a:pPr marL="342900" indent="-342900">
              <a:lnSpc>
                <a:spcPts val="3500"/>
              </a:lnSpc>
              <a:buFont typeface="Arial" panose="020B0604020202020204" pitchFamily="34" charset="0"/>
              <a:buChar char="•"/>
            </a:pPr>
            <a:r>
              <a:rPr lang="en-US" sz="3600" dirty="0">
                <a:solidFill>
                  <a:srgbClr val="FFFFFF"/>
                </a:solidFill>
                <a:latin typeface="Open Sauce Light"/>
              </a:rPr>
              <a:t>Executes a large order at equal intervals of time.</a:t>
            </a:r>
          </a:p>
          <a:p>
            <a:pPr marL="342900" indent="-342900">
              <a:lnSpc>
                <a:spcPts val="3500"/>
              </a:lnSpc>
              <a:buFont typeface="Arial" panose="020B0604020202020204" pitchFamily="34" charset="0"/>
              <a:buChar char="•"/>
            </a:pPr>
            <a:r>
              <a:rPr lang="en-US" sz="3600" dirty="0">
                <a:solidFill>
                  <a:srgbClr val="FFFFFF"/>
                </a:solidFill>
                <a:latin typeface="Open Sauce Light"/>
              </a:rPr>
              <a:t>Aim is to execute the order close to the TWAP.</a:t>
            </a:r>
          </a:p>
        </p:txBody>
      </p:sp>
    </p:spTree>
    <p:extLst>
      <p:ext uri="{BB962C8B-B14F-4D97-AF65-F5344CB8AC3E}">
        <p14:creationId xmlns:p14="http://schemas.microsoft.com/office/powerpoint/2010/main" val="1744115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435839">
            <a:off x="9351764" y="-6030656"/>
            <a:ext cx="10714384" cy="8707872"/>
          </a:xfrm>
          <a:prstGeom prst="rect">
            <a:avLst/>
          </a:prstGeom>
        </p:spPr>
      </p:pic>
      <p:sp>
        <p:nvSpPr>
          <p:cNvPr id="3" name="TextBox 3"/>
          <p:cNvSpPr txBox="1"/>
          <p:nvPr/>
        </p:nvSpPr>
        <p:spPr>
          <a:xfrm>
            <a:off x="1295400" y="2019300"/>
            <a:ext cx="14134860" cy="1513235"/>
          </a:xfrm>
          <a:prstGeom prst="rect">
            <a:avLst/>
          </a:prstGeom>
        </p:spPr>
        <p:txBody>
          <a:bodyPr lIns="0" tIns="0" rIns="0" bIns="0" rtlCol="0" anchor="t">
            <a:spAutoFit/>
          </a:bodyPr>
          <a:lstStyle/>
          <a:p>
            <a:pPr>
              <a:lnSpc>
                <a:spcPts val="5920"/>
              </a:lnSpc>
            </a:pPr>
            <a:r>
              <a:rPr lang="en-US" sz="6000" b="1" dirty="0">
                <a:solidFill>
                  <a:srgbClr val="FFFFFF"/>
                </a:solidFill>
                <a:latin typeface="Open Sauce Light"/>
              </a:rPr>
              <a:t>Mathematical Model Based Strategies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16845">
            <a:off x="-1866130" y="7866210"/>
            <a:ext cx="10714384" cy="8707872"/>
          </a:xfrm>
          <a:prstGeom prst="rect">
            <a:avLst/>
          </a:prstGeom>
        </p:spPr>
      </p:pic>
      <p:sp>
        <p:nvSpPr>
          <p:cNvPr id="6" name="TextBox 7">
            <a:extLst>
              <a:ext uri="{FF2B5EF4-FFF2-40B4-BE49-F238E27FC236}">
                <a16:creationId xmlns:a16="http://schemas.microsoft.com/office/drawing/2014/main" id="{DFCED912-E7C5-4335-B060-A4A4052D3C05}"/>
              </a:ext>
            </a:extLst>
          </p:cNvPr>
          <p:cNvSpPr txBox="1"/>
          <p:nvPr/>
        </p:nvSpPr>
        <p:spPr>
          <a:xfrm>
            <a:off x="1295400" y="4228133"/>
            <a:ext cx="13639800" cy="4937249"/>
          </a:xfrm>
          <a:prstGeom prst="rect">
            <a:avLst/>
          </a:prstGeom>
        </p:spPr>
        <p:txBody>
          <a:bodyPr wrap="square" lIns="0" tIns="0" rIns="0" bIns="0" rtlCol="0" anchor="t">
            <a:spAutoFit/>
          </a:bodyPr>
          <a:lstStyle/>
          <a:p>
            <a:pPr marL="342900" indent="-342900">
              <a:lnSpc>
                <a:spcPts val="3500"/>
              </a:lnSpc>
              <a:buFont typeface="Arial" panose="020B0604020202020204" pitchFamily="34" charset="0"/>
              <a:buChar char="•"/>
            </a:pPr>
            <a:r>
              <a:rPr lang="en-US" sz="3600" dirty="0">
                <a:solidFill>
                  <a:srgbClr val="FFFFFF"/>
                </a:solidFill>
                <a:latin typeface="Open Sauce Light"/>
              </a:rPr>
              <a:t>Strategies based on proven mathematical models can be effectively employed using algorithms.</a:t>
            </a:r>
          </a:p>
          <a:p>
            <a:pPr marL="342900" indent="-342900">
              <a:lnSpc>
                <a:spcPts val="3500"/>
              </a:lnSpc>
              <a:buFont typeface="Arial" panose="020B0604020202020204" pitchFamily="34" charset="0"/>
              <a:buChar char="•"/>
            </a:pPr>
            <a:r>
              <a:rPr lang="en-US" sz="3600" dirty="0">
                <a:solidFill>
                  <a:srgbClr val="FFFFFF"/>
                </a:solidFill>
                <a:latin typeface="Open Sauce Light"/>
              </a:rPr>
              <a:t>One such strategy is the delta-neutral trading strategy.</a:t>
            </a:r>
          </a:p>
          <a:p>
            <a:pPr marL="342900" indent="-342900">
              <a:lnSpc>
                <a:spcPts val="3500"/>
              </a:lnSpc>
              <a:buFont typeface="Arial" panose="020B0604020202020204" pitchFamily="34" charset="0"/>
              <a:buChar char="•"/>
            </a:pPr>
            <a:r>
              <a:rPr lang="en-US" sz="3600" dirty="0">
                <a:solidFill>
                  <a:srgbClr val="FFFFFF"/>
                </a:solidFill>
                <a:latin typeface="Open Sauce Light"/>
              </a:rPr>
              <a:t>It allows trading on the basis of delta ratios which compare the change in price of an asset to the corresponding change in the underlying asset.</a:t>
            </a:r>
          </a:p>
          <a:p>
            <a:pPr marL="342900" indent="-342900">
              <a:lnSpc>
                <a:spcPts val="3500"/>
              </a:lnSpc>
              <a:buFont typeface="Arial" panose="020B0604020202020204" pitchFamily="34" charset="0"/>
              <a:buChar char="•"/>
            </a:pPr>
            <a:r>
              <a:rPr lang="en-US" sz="3600" dirty="0">
                <a:solidFill>
                  <a:srgbClr val="FFFFFF"/>
                </a:solidFill>
                <a:latin typeface="Open Sauce Light"/>
              </a:rPr>
              <a:t>An algorithm can effectively </a:t>
            </a:r>
            <a:r>
              <a:rPr lang="en-US" sz="3600" dirty="0" err="1">
                <a:solidFill>
                  <a:srgbClr val="FFFFFF"/>
                </a:solidFill>
                <a:latin typeface="Open Sauce Light"/>
              </a:rPr>
              <a:t>analyse</a:t>
            </a:r>
            <a:r>
              <a:rPr lang="en-US" sz="3600" dirty="0">
                <a:solidFill>
                  <a:srgbClr val="FFFFFF"/>
                </a:solidFill>
                <a:latin typeface="Open Sauce Light"/>
              </a:rPr>
              <a:t> the past volatility data and tell us whether employing such a strategy would be beneficial.</a:t>
            </a:r>
          </a:p>
          <a:p>
            <a:pPr marL="342900" indent="-342900">
              <a:lnSpc>
                <a:spcPts val="3500"/>
              </a:lnSpc>
              <a:buFont typeface="Arial" panose="020B0604020202020204" pitchFamily="34" charset="0"/>
              <a:buChar char="•"/>
            </a:pPr>
            <a:r>
              <a:rPr lang="en-US" sz="3600" dirty="0">
                <a:solidFill>
                  <a:srgbClr val="FFFFFF"/>
                </a:solidFill>
                <a:latin typeface="Open Sauce Light"/>
              </a:rPr>
              <a:t>Another mathematical strategy is the martingale strategy.</a:t>
            </a:r>
          </a:p>
          <a:p>
            <a:pPr marL="342900" indent="-342900">
              <a:lnSpc>
                <a:spcPts val="3500"/>
              </a:lnSpc>
              <a:buFont typeface="Arial" panose="020B0604020202020204" pitchFamily="34" charset="0"/>
              <a:buChar char="•"/>
            </a:pPr>
            <a:endParaRPr lang="en-US" sz="3600" dirty="0">
              <a:solidFill>
                <a:srgbClr val="FFFFFF"/>
              </a:solidFill>
              <a:latin typeface="Open Sauce Light"/>
            </a:endParaRPr>
          </a:p>
        </p:txBody>
      </p:sp>
    </p:spTree>
    <p:extLst>
      <p:ext uri="{BB962C8B-B14F-4D97-AF65-F5344CB8AC3E}">
        <p14:creationId xmlns:p14="http://schemas.microsoft.com/office/powerpoint/2010/main" val="2408638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78000" y="-4838700"/>
            <a:ext cx="13512800" cy="16009950"/>
          </a:xfrm>
          <a:prstGeom prst="rect">
            <a:avLst/>
          </a:prstGeom>
        </p:spPr>
      </p:pic>
      <p:sp>
        <p:nvSpPr>
          <p:cNvPr id="4" name="TextBox 4"/>
          <p:cNvSpPr txBox="1"/>
          <p:nvPr/>
        </p:nvSpPr>
        <p:spPr>
          <a:xfrm>
            <a:off x="1028700" y="1716633"/>
            <a:ext cx="16230600" cy="873919"/>
          </a:xfrm>
          <a:prstGeom prst="rect">
            <a:avLst/>
          </a:prstGeom>
        </p:spPr>
        <p:txBody>
          <a:bodyPr lIns="0" tIns="0" rIns="0" bIns="0" rtlCol="0" anchor="t">
            <a:spAutoFit/>
          </a:bodyPr>
          <a:lstStyle/>
          <a:p>
            <a:pPr algn="ctr">
              <a:lnSpc>
                <a:spcPts val="6840"/>
              </a:lnSpc>
            </a:pPr>
            <a:r>
              <a:rPr lang="en-US" sz="5700" dirty="0">
                <a:solidFill>
                  <a:srgbClr val="000000"/>
                </a:solidFill>
                <a:latin typeface="Open Sauce Light"/>
              </a:rPr>
              <a:t>Table of Contents</a:t>
            </a:r>
          </a:p>
        </p:txBody>
      </p:sp>
      <p:sp>
        <p:nvSpPr>
          <p:cNvPr id="6" name="TextBox 6"/>
          <p:cNvSpPr txBox="1"/>
          <p:nvPr/>
        </p:nvSpPr>
        <p:spPr>
          <a:xfrm>
            <a:off x="10017076" y="5259861"/>
            <a:ext cx="5528986" cy="429260"/>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Types of Algorithmic Trading</a:t>
            </a:r>
          </a:p>
        </p:txBody>
      </p:sp>
      <p:sp>
        <p:nvSpPr>
          <p:cNvPr id="7" name="TextBox 7"/>
          <p:cNvSpPr txBox="1"/>
          <p:nvPr/>
        </p:nvSpPr>
        <p:spPr>
          <a:xfrm>
            <a:off x="10017076" y="6466266"/>
            <a:ext cx="5528986" cy="429260"/>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Strategies for Algorithmic HFT</a:t>
            </a:r>
          </a:p>
        </p:txBody>
      </p:sp>
      <p:sp>
        <p:nvSpPr>
          <p:cNvPr id="8" name="TextBox 8"/>
          <p:cNvSpPr txBox="1"/>
          <p:nvPr/>
        </p:nvSpPr>
        <p:spPr>
          <a:xfrm>
            <a:off x="10017076" y="7672670"/>
            <a:ext cx="5528986" cy="429260"/>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Basic Implementation Details</a:t>
            </a:r>
          </a:p>
        </p:txBody>
      </p:sp>
      <p:sp>
        <p:nvSpPr>
          <p:cNvPr id="9" name="TextBox 9"/>
          <p:cNvSpPr txBox="1"/>
          <p:nvPr/>
        </p:nvSpPr>
        <p:spPr>
          <a:xfrm>
            <a:off x="2741937" y="5265711"/>
            <a:ext cx="5631316" cy="429260"/>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Introduction to AT</a:t>
            </a:r>
          </a:p>
        </p:txBody>
      </p:sp>
      <p:sp>
        <p:nvSpPr>
          <p:cNvPr id="10" name="TextBox 10"/>
          <p:cNvSpPr txBox="1"/>
          <p:nvPr/>
        </p:nvSpPr>
        <p:spPr>
          <a:xfrm>
            <a:off x="2741937" y="6472116"/>
            <a:ext cx="5631316" cy="429260"/>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Use of algorithms in HFT</a:t>
            </a:r>
          </a:p>
        </p:txBody>
      </p:sp>
      <p:sp>
        <p:nvSpPr>
          <p:cNvPr id="11" name="TextBox 11"/>
          <p:cNvSpPr txBox="1"/>
          <p:nvPr/>
        </p:nvSpPr>
        <p:spPr>
          <a:xfrm>
            <a:off x="2741937" y="7678520"/>
            <a:ext cx="5631316" cy="429260"/>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Disadvantages and Roadblocks</a:t>
            </a:r>
          </a:p>
        </p:txBody>
      </p:sp>
      <p:sp>
        <p:nvSpPr>
          <p:cNvPr id="12" name="AutoShape 12"/>
          <p:cNvSpPr/>
          <p:nvPr/>
        </p:nvSpPr>
        <p:spPr>
          <a:xfrm>
            <a:off x="2741937" y="8510640"/>
            <a:ext cx="5631316" cy="0"/>
          </a:xfrm>
          <a:prstGeom prst="line">
            <a:avLst/>
          </a:prstGeom>
          <a:ln w="9525" cap="rnd">
            <a:solidFill>
              <a:srgbClr val="9179FA"/>
            </a:solidFill>
            <a:prstDash val="solid"/>
            <a:headEnd type="none" w="sm" len="sm"/>
            <a:tailEnd type="none" w="sm" len="sm"/>
          </a:ln>
        </p:spPr>
      </p:sp>
      <p:sp>
        <p:nvSpPr>
          <p:cNvPr id="13" name="AutoShape 13"/>
          <p:cNvSpPr/>
          <p:nvPr/>
        </p:nvSpPr>
        <p:spPr>
          <a:xfrm>
            <a:off x="2741937" y="6097831"/>
            <a:ext cx="5631316" cy="0"/>
          </a:xfrm>
          <a:prstGeom prst="line">
            <a:avLst/>
          </a:prstGeom>
          <a:ln w="9525" cap="rnd">
            <a:solidFill>
              <a:srgbClr val="9179FA"/>
            </a:solidFill>
            <a:prstDash val="solid"/>
            <a:headEnd type="none" w="sm" len="sm"/>
            <a:tailEnd type="none" w="sm" len="sm"/>
          </a:ln>
        </p:spPr>
      </p:sp>
      <p:sp>
        <p:nvSpPr>
          <p:cNvPr id="14" name="AutoShape 14"/>
          <p:cNvSpPr/>
          <p:nvPr/>
        </p:nvSpPr>
        <p:spPr>
          <a:xfrm>
            <a:off x="2741937" y="7304235"/>
            <a:ext cx="5631316" cy="0"/>
          </a:xfrm>
          <a:prstGeom prst="line">
            <a:avLst/>
          </a:prstGeom>
          <a:ln w="9525" cap="rnd">
            <a:solidFill>
              <a:srgbClr val="9179FA"/>
            </a:solidFill>
            <a:prstDash val="solid"/>
            <a:headEnd type="none" w="sm" len="sm"/>
            <a:tailEnd type="none" w="sm" len="sm"/>
          </a:ln>
        </p:spPr>
      </p:sp>
      <p:sp>
        <p:nvSpPr>
          <p:cNvPr id="15" name="AutoShape 15"/>
          <p:cNvSpPr/>
          <p:nvPr/>
        </p:nvSpPr>
        <p:spPr>
          <a:xfrm>
            <a:off x="9914747" y="8495265"/>
            <a:ext cx="5631316" cy="0"/>
          </a:xfrm>
          <a:prstGeom prst="line">
            <a:avLst/>
          </a:prstGeom>
          <a:ln w="9525" cap="rnd">
            <a:solidFill>
              <a:srgbClr val="9179FA"/>
            </a:solidFill>
            <a:prstDash val="solid"/>
            <a:headEnd type="none" w="sm" len="sm"/>
            <a:tailEnd type="none" w="sm" len="sm"/>
          </a:ln>
        </p:spPr>
      </p:sp>
      <p:sp>
        <p:nvSpPr>
          <p:cNvPr id="16" name="AutoShape 16"/>
          <p:cNvSpPr/>
          <p:nvPr/>
        </p:nvSpPr>
        <p:spPr>
          <a:xfrm>
            <a:off x="9914747" y="6082456"/>
            <a:ext cx="5631316" cy="0"/>
          </a:xfrm>
          <a:prstGeom prst="line">
            <a:avLst/>
          </a:prstGeom>
          <a:ln w="9525" cap="rnd">
            <a:solidFill>
              <a:srgbClr val="9179FA"/>
            </a:solidFill>
            <a:prstDash val="solid"/>
            <a:headEnd type="none" w="sm" len="sm"/>
            <a:tailEnd type="none" w="sm" len="sm"/>
          </a:ln>
        </p:spPr>
      </p:sp>
      <p:sp>
        <p:nvSpPr>
          <p:cNvPr id="17" name="AutoShape 17"/>
          <p:cNvSpPr/>
          <p:nvPr/>
        </p:nvSpPr>
        <p:spPr>
          <a:xfrm>
            <a:off x="9914747" y="7288861"/>
            <a:ext cx="5631316" cy="0"/>
          </a:xfrm>
          <a:prstGeom prst="line">
            <a:avLst/>
          </a:prstGeom>
          <a:ln w="9525" cap="rnd">
            <a:solidFill>
              <a:srgbClr val="9179FA"/>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435839">
            <a:off x="9351764" y="-6030656"/>
            <a:ext cx="10714384" cy="8707872"/>
          </a:xfrm>
          <a:prstGeom prst="rect">
            <a:avLst/>
          </a:prstGeom>
        </p:spPr>
      </p:pic>
      <p:sp>
        <p:nvSpPr>
          <p:cNvPr id="3" name="TextBox 3"/>
          <p:cNvSpPr txBox="1"/>
          <p:nvPr/>
        </p:nvSpPr>
        <p:spPr>
          <a:xfrm>
            <a:off x="1295400" y="2019300"/>
            <a:ext cx="14134860" cy="756617"/>
          </a:xfrm>
          <a:prstGeom prst="rect">
            <a:avLst/>
          </a:prstGeom>
        </p:spPr>
        <p:txBody>
          <a:bodyPr lIns="0" tIns="0" rIns="0" bIns="0" rtlCol="0" anchor="t">
            <a:spAutoFit/>
          </a:bodyPr>
          <a:lstStyle/>
          <a:p>
            <a:pPr>
              <a:lnSpc>
                <a:spcPts val="5920"/>
              </a:lnSpc>
            </a:pPr>
            <a:r>
              <a:rPr lang="en-US" sz="6000" b="1" dirty="0">
                <a:solidFill>
                  <a:srgbClr val="FFFFFF"/>
                </a:solidFill>
                <a:latin typeface="Open Sauce Light"/>
              </a:rPr>
              <a:t>Deep Neural Networks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16845">
            <a:off x="-1866130" y="7866210"/>
            <a:ext cx="10714384" cy="8707872"/>
          </a:xfrm>
          <a:prstGeom prst="rect">
            <a:avLst/>
          </a:prstGeom>
        </p:spPr>
      </p:pic>
      <p:sp>
        <p:nvSpPr>
          <p:cNvPr id="6" name="TextBox 7">
            <a:extLst>
              <a:ext uri="{FF2B5EF4-FFF2-40B4-BE49-F238E27FC236}">
                <a16:creationId xmlns:a16="http://schemas.microsoft.com/office/drawing/2014/main" id="{DFCED912-E7C5-4335-B060-A4A4052D3C05}"/>
              </a:ext>
            </a:extLst>
          </p:cNvPr>
          <p:cNvSpPr txBox="1"/>
          <p:nvPr/>
        </p:nvSpPr>
        <p:spPr>
          <a:xfrm>
            <a:off x="1295400" y="4228133"/>
            <a:ext cx="13639800" cy="5386090"/>
          </a:xfrm>
          <a:prstGeom prst="rect">
            <a:avLst/>
          </a:prstGeom>
        </p:spPr>
        <p:txBody>
          <a:bodyPr wrap="square" lIns="0" tIns="0" rIns="0" bIns="0" rtlCol="0" anchor="t">
            <a:spAutoFit/>
          </a:bodyPr>
          <a:lstStyle/>
          <a:p>
            <a:pPr marL="342900" indent="-342900">
              <a:lnSpc>
                <a:spcPts val="3500"/>
              </a:lnSpc>
              <a:buFont typeface="Arial" panose="020B0604020202020204" pitchFamily="34" charset="0"/>
              <a:buChar char="•"/>
            </a:pPr>
            <a:r>
              <a:rPr lang="en-US" sz="3600" dirty="0">
                <a:solidFill>
                  <a:srgbClr val="FFFFFF"/>
                </a:solidFill>
                <a:latin typeface="Open Sauce Light"/>
              </a:rPr>
              <a:t>As we know that price relationships in certain situations can be modelled mathematically.</a:t>
            </a:r>
          </a:p>
          <a:p>
            <a:pPr marL="342900" indent="-342900">
              <a:lnSpc>
                <a:spcPts val="3500"/>
              </a:lnSpc>
              <a:buFont typeface="Arial" panose="020B0604020202020204" pitchFamily="34" charset="0"/>
              <a:buChar char="•"/>
            </a:pPr>
            <a:r>
              <a:rPr lang="en-US" sz="3600" dirty="0">
                <a:solidFill>
                  <a:srgbClr val="FFFFFF"/>
                </a:solidFill>
                <a:latin typeface="Open Sauce Light"/>
              </a:rPr>
              <a:t>Deep neural networks are capable of learning complex non-linear relationships that might not even exist from the point of view of a human.</a:t>
            </a:r>
          </a:p>
          <a:p>
            <a:pPr marL="342900" indent="-342900">
              <a:lnSpc>
                <a:spcPts val="3500"/>
              </a:lnSpc>
              <a:buFont typeface="Arial" panose="020B0604020202020204" pitchFamily="34" charset="0"/>
              <a:buChar char="•"/>
            </a:pPr>
            <a:r>
              <a:rPr lang="en-US" sz="3600" dirty="0">
                <a:solidFill>
                  <a:srgbClr val="FFFFFF"/>
                </a:solidFill>
                <a:latin typeface="Open Sauce Light"/>
              </a:rPr>
              <a:t>These can then be used to forecast the prices and can then be traded accordingly.</a:t>
            </a:r>
          </a:p>
          <a:p>
            <a:pPr marL="342900" indent="-342900">
              <a:lnSpc>
                <a:spcPts val="3500"/>
              </a:lnSpc>
              <a:buFont typeface="Arial" panose="020B0604020202020204" pitchFamily="34" charset="0"/>
              <a:buChar char="•"/>
            </a:pPr>
            <a:r>
              <a:rPr lang="en-US" sz="3600" dirty="0">
                <a:solidFill>
                  <a:srgbClr val="FFFFFF"/>
                </a:solidFill>
                <a:latin typeface="Open Sauce Light"/>
              </a:rPr>
              <a:t>The deeper the neural network, the better it might be able to understand the relationship but too much training on the data can resulting in it picking up the noise at which point the predictions become worthless.</a:t>
            </a:r>
          </a:p>
          <a:p>
            <a:pPr marL="342900" indent="-342900">
              <a:lnSpc>
                <a:spcPts val="3500"/>
              </a:lnSpc>
              <a:buFont typeface="Arial" panose="020B0604020202020204" pitchFamily="34" charset="0"/>
              <a:buChar char="•"/>
            </a:pPr>
            <a:endParaRPr lang="en-US" sz="3600" dirty="0">
              <a:solidFill>
                <a:srgbClr val="FFFFFF"/>
              </a:solidFill>
              <a:latin typeface="Open Sauce Light"/>
            </a:endParaRPr>
          </a:p>
        </p:txBody>
      </p:sp>
    </p:spTree>
    <p:extLst>
      <p:ext uri="{BB962C8B-B14F-4D97-AF65-F5344CB8AC3E}">
        <p14:creationId xmlns:p14="http://schemas.microsoft.com/office/powerpoint/2010/main" val="1653781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435839">
            <a:off x="9351764" y="-6030656"/>
            <a:ext cx="10714384" cy="8707872"/>
          </a:xfrm>
          <a:prstGeom prst="rect">
            <a:avLst/>
          </a:prstGeom>
        </p:spPr>
      </p:pic>
      <p:sp>
        <p:nvSpPr>
          <p:cNvPr id="3" name="TextBox 3"/>
          <p:cNvSpPr txBox="1"/>
          <p:nvPr/>
        </p:nvSpPr>
        <p:spPr>
          <a:xfrm>
            <a:off x="1295400" y="2019300"/>
            <a:ext cx="14134860" cy="756617"/>
          </a:xfrm>
          <a:prstGeom prst="rect">
            <a:avLst/>
          </a:prstGeom>
        </p:spPr>
        <p:txBody>
          <a:bodyPr lIns="0" tIns="0" rIns="0" bIns="0" rtlCol="0" anchor="t">
            <a:spAutoFit/>
          </a:bodyPr>
          <a:lstStyle/>
          <a:p>
            <a:pPr>
              <a:lnSpc>
                <a:spcPts val="5920"/>
              </a:lnSpc>
            </a:pPr>
            <a:r>
              <a:rPr lang="en-US" sz="6000" b="1" dirty="0">
                <a:solidFill>
                  <a:srgbClr val="FFFFFF"/>
                </a:solidFill>
                <a:latin typeface="Open Sauce Light"/>
              </a:rPr>
              <a:t>Sentiment Analysis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16845">
            <a:off x="-1866130" y="7866210"/>
            <a:ext cx="10714384" cy="8707872"/>
          </a:xfrm>
          <a:prstGeom prst="rect">
            <a:avLst/>
          </a:prstGeom>
        </p:spPr>
      </p:pic>
      <p:sp>
        <p:nvSpPr>
          <p:cNvPr id="6" name="TextBox 7">
            <a:extLst>
              <a:ext uri="{FF2B5EF4-FFF2-40B4-BE49-F238E27FC236}">
                <a16:creationId xmlns:a16="http://schemas.microsoft.com/office/drawing/2014/main" id="{DFCED912-E7C5-4335-B060-A4A4052D3C05}"/>
              </a:ext>
            </a:extLst>
          </p:cNvPr>
          <p:cNvSpPr txBox="1"/>
          <p:nvPr/>
        </p:nvSpPr>
        <p:spPr>
          <a:xfrm>
            <a:off x="1295400" y="4228133"/>
            <a:ext cx="13639800" cy="5386090"/>
          </a:xfrm>
          <a:prstGeom prst="rect">
            <a:avLst/>
          </a:prstGeom>
        </p:spPr>
        <p:txBody>
          <a:bodyPr wrap="square" lIns="0" tIns="0" rIns="0" bIns="0" rtlCol="0" anchor="t">
            <a:spAutoFit/>
          </a:bodyPr>
          <a:lstStyle/>
          <a:p>
            <a:pPr marL="342900" indent="-342900">
              <a:lnSpc>
                <a:spcPts val="3500"/>
              </a:lnSpc>
              <a:buFont typeface="Arial" panose="020B0604020202020204" pitchFamily="34" charset="0"/>
              <a:buChar char="•"/>
            </a:pPr>
            <a:r>
              <a:rPr lang="en-US" sz="3600" dirty="0">
                <a:solidFill>
                  <a:srgbClr val="FFFFFF"/>
                </a:solidFill>
                <a:latin typeface="Open Sauce Light"/>
              </a:rPr>
              <a:t>As we know there are a lot of current securities (aka crypto) that don’t have any fundamentals to go off of.</a:t>
            </a:r>
          </a:p>
          <a:p>
            <a:pPr marL="342900" indent="-342900">
              <a:lnSpc>
                <a:spcPts val="3500"/>
              </a:lnSpc>
              <a:buFont typeface="Arial" panose="020B0604020202020204" pitchFamily="34" charset="0"/>
              <a:buChar char="•"/>
            </a:pPr>
            <a:r>
              <a:rPr lang="en-US" sz="3600" dirty="0">
                <a:solidFill>
                  <a:srgbClr val="FFFFFF"/>
                </a:solidFill>
                <a:latin typeface="Open Sauce Light"/>
              </a:rPr>
              <a:t>Other than expandability of the currency and other such factors, in the short term the dependency of such securities is correlated higher to market sentiment than traditional stocks.</a:t>
            </a:r>
          </a:p>
          <a:p>
            <a:pPr marL="342900" indent="-342900">
              <a:lnSpc>
                <a:spcPts val="3500"/>
              </a:lnSpc>
              <a:buFont typeface="Arial" panose="020B0604020202020204" pitchFamily="34" charset="0"/>
              <a:buChar char="•"/>
            </a:pPr>
            <a:r>
              <a:rPr lang="en-US" sz="3600" dirty="0">
                <a:solidFill>
                  <a:srgbClr val="FFFFFF"/>
                </a:solidFill>
                <a:latin typeface="Open Sauce Light"/>
              </a:rPr>
              <a:t>In such scenarios, sentiment analysis which is a well known NLP problem can be used to aid decision making.</a:t>
            </a:r>
          </a:p>
          <a:p>
            <a:pPr marL="342900" indent="-342900">
              <a:lnSpc>
                <a:spcPts val="3500"/>
              </a:lnSpc>
              <a:buFont typeface="Arial" panose="020B0604020202020204" pitchFamily="34" charset="0"/>
              <a:buChar char="•"/>
            </a:pPr>
            <a:r>
              <a:rPr lang="en-US" sz="3600" dirty="0">
                <a:solidFill>
                  <a:srgbClr val="FFFFFF"/>
                </a:solidFill>
                <a:latin typeface="Open Sauce Light"/>
              </a:rPr>
              <a:t>There exist live data feeds of bitcoin sentiment from the likes of Thomson Reuters which analyses market sentiment from a variety of social media platforms and news sites.</a:t>
            </a:r>
          </a:p>
          <a:p>
            <a:pPr marL="342900" indent="-342900">
              <a:lnSpc>
                <a:spcPts val="3500"/>
              </a:lnSpc>
              <a:buFont typeface="Arial" panose="020B0604020202020204" pitchFamily="34" charset="0"/>
              <a:buChar char="•"/>
            </a:pPr>
            <a:endParaRPr lang="en-US" sz="3600" dirty="0">
              <a:solidFill>
                <a:srgbClr val="FFFFFF"/>
              </a:solidFill>
              <a:latin typeface="Open Sauce Light"/>
            </a:endParaRPr>
          </a:p>
        </p:txBody>
      </p:sp>
    </p:spTree>
    <p:extLst>
      <p:ext uri="{BB962C8B-B14F-4D97-AF65-F5344CB8AC3E}">
        <p14:creationId xmlns:p14="http://schemas.microsoft.com/office/powerpoint/2010/main" val="3957187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8248650" y="-3197412"/>
            <a:ext cx="12060782" cy="9166194"/>
          </a:xfrm>
          <a:prstGeom prst="rect">
            <a:avLst/>
          </a:prstGeom>
        </p:spPr>
      </p:pic>
      <p:grpSp>
        <p:nvGrpSpPr>
          <p:cNvPr id="3" name="Group 3"/>
          <p:cNvGrpSpPr/>
          <p:nvPr/>
        </p:nvGrpSpPr>
        <p:grpSpPr>
          <a:xfrm>
            <a:off x="8926432" y="1357110"/>
            <a:ext cx="8332868" cy="8276207"/>
            <a:chOff x="0" y="-38100"/>
            <a:chExt cx="11110491" cy="11034945"/>
          </a:xfrm>
        </p:grpSpPr>
        <p:sp>
          <p:nvSpPr>
            <p:cNvPr id="4" name="TextBox 4"/>
            <p:cNvSpPr txBox="1"/>
            <p:nvPr/>
          </p:nvSpPr>
          <p:spPr>
            <a:xfrm>
              <a:off x="0" y="-38100"/>
              <a:ext cx="11110491" cy="559647"/>
            </a:xfrm>
            <a:prstGeom prst="rect">
              <a:avLst/>
            </a:prstGeom>
          </p:spPr>
          <p:txBody>
            <a:bodyPr lIns="0" tIns="0" rIns="0" bIns="0" rtlCol="0" anchor="t">
              <a:spAutoFit/>
            </a:bodyPr>
            <a:lstStyle/>
            <a:p>
              <a:pPr>
                <a:lnSpc>
                  <a:spcPts val="3640"/>
                </a:lnSpc>
              </a:pPr>
              <a:r>
                <a:rPr lang="en-US" sz="2600" dirty="0">
                  <a:solidFill>
                    <a:srgbClr val="000000"/>
                  </a:solidFill>
                  <a:latin typeface="Open Sauce Light Bold"/>
                </a:rPr>
                <a:t>High cost of entry</a:t>
              </a:r>
            </a:p>
          </p:txBody>
        </p:sp>
        <p:sp>
          <p:nvSpPr>
            <p:cNvPr id="5" name="TextBox 5"/>
            <p:cNvSpPr txBox="1"/>
            <p:nvPr/>
          </p:nvSpPr>
          <p:spPr>
            <a:xfrm>
              <a:off x="0" y="871725"/>
              <a:ext cx="11110491" cy="2437848"/>
            </a:xfrm>
            <a:prstGeom prst="rect">
              <a:avLst/>
            </a:prstGeom>
          </p:spPr>
          <p:txBody>
            <a:bodyPr lIns="0" tIns="0" rIns="0" bIns="0" rtlCol="0" anchor="t">
              <a:spAutoFit/>
            </a:bodyPr>
            <a:lstStyle/>
            <a:p>
              <a:pPr>
                <a:lnSpc>
                  <a:spcPts val="2940"/>
                </a:lnSpc>
              </a:pPr>
              <a:r>
                <a:rPr lang="en-US" sz="2100" dirty="0">
                  <a:solidFill>
                    <a:srgbClr val="000000"/>
                  </a:solidFill>
                  <a:latin typeface="Open Sauce Light"/>
                </a:rPr>
                <a:t>HFT requires you to be close to the origin of the data feed so there is less delay as even milliseconds of delay can lead to loss of many arbitrage opportunities to people who have better facilities. Thus, you need a good location and extremely fast and powerful computers.</a:t>
              </a:r>
            </a:p>
          </p:txBody>
        </p:sp>
        <p:sp>
          <p:nvSpPr>
            <p:cNvPr id="6" name="TextBox 6"/>
            <p:cNvSpPr txBox="1"/>
            <p:nvPr/>
          </p:nvSpPr>
          <p:spPr>
            <a:xfrm>
              <a:off x="0" y="3557606"/>
              <a:ext cx="11110491" cy="559647"/>
            </a:xfrm>
            <a:prstGeom prst="rect">
              <a:avLst/>
            </a:prstGeom>
          </p:spPr>
          <p:txBody>
            <a:bodyPr lIns="0" tIns="0" rIns="0" bIns="0" rtlCol="0" anchor="t">
              <a:spAutoFit/>
            </a:bodyPr>
            <a:lstStyle/>
            <a:p>
              <a:pPr>
                <a:lnSpc>
                  <a:spcPts val="3640"/>
                </a:lnSpc>
              </a:pPr>
              <a:r>
                <a:rPr lang="en-US" sz="2600" dirty="0">
                  <a:solidFill>
                    <a:srgbClr val="000000"/>
                  </a:solidFill>
                  <a:latin typeface="Open Sauce Light Bold"/>
                </a:rPr>
                <a:t>More data translates to more profit</a:t>
              </a:r>
            </a:p>
          </p:txBody>
        </p:sp>
        <p:sp>
          <p:nvSpPr>
            <p:cNvPr id="7" name="TextBox 7"/>
            <p:cNvSpPr txBox="1"/>
            <p:nvPr/>
          </p:nvSpPr>
          <p:spPr>
            <a:xfrm>
              <a:off x="0" y="4467431"/>
              <a:ext cx="11110491" cy="1941985"/>
            </a:xfrm>
            <a:prstGeom prst="rect">
              <a:avLst/>
            </a:prstGeom>
          </p:spPr>
          <p:txBody>
            <a:bodyPr lIns="0" tIns="0" rIns="0" bIns="0" rtlCol="0" anchor="t">
              <a:spAutoFit/>
            </a:bodyPr>
            <a:lstStyle/>
            <a:p>
              <a:pPr>
                <a:lnSpc>
                  <a:spcPts val="2940"/>
                </a:lnSpc>
              </a:pPr>
              <a:r>
                <a:rPr lang="en-US" sz="2100" dirty="0">
                  <a:solidFill>
                    <a:srgbClr val="000000"/>
                  </a:solidFill>
                  <a:latin typeface="Open Sauce Light"/>
                </a:rPr>
                <a:t>There are tiers of live data feeds, the higher tiers being more expensive to setup but also providing with more information about the current market trade. This means you will need to pay more to have more information to retain your competitive advantage.</a:t>
              </a:r>
            </a:p>
          </p:txBody>
        </p:sp>
        <p:sp>
          <p:nvSpPr>
            <p:cNvPr id="8" name="TextBox 8"/>
            <p:cNvSpPr txBox="1"/>
            <p:nvPr/>
          </p:nvSpPr>
          <p:spPr>
            <a:xfrm>
              <a:off x="0" y="7153311"/>
              <a:ext cx="11110491" cy="559647"/>
            </a:xfrm>
            <a:prstGeom prst="rect">
              <a:avLst/>
            </a:prstGeom>
          </p:spPr>
          <p:txBody>
            <a:bodyPr lIns="0" tIns="0" rIns="0" bIns="0" rtlCol="0" anchor="t">
              <a:spAutoFit/>
            </a:bodyPr>
            <a:lstStyle/>
            <a:p>
              <a:pPr>
                <a:lnSpc>
                  <a:spcPts val="3640"/>
                </a:lnSpc>
              </a:pPr>
              <a:r>
                <a:rPr lang="en-US" sz="2600" dirty="0">
                  <a:solidFill>
                    <a:srgbClr val="000000"/>
                  </a:solidFill>
                  <a:latin typeface="Open Sauce Light Bold"/>
                </a:rPr>
                <a:t>Simple glitches mean disaster</a:t>
              </a:r>
            </a:p>
          </p:txBody>
        </p:sp>
        <p:sp>
          <p:nvSpPr>
            <p:cNvPr id="9" name="TextBox 9"/>
            <p:cNvSpPr txBox="1"/>
            <p:nvPr/>
          </p:nvSpPr>
          <p:spPr>
            <a:xfrm>
              <a:off x="0" y="8063135"/>
              <a:ext cx="11110491" cy="2933710"/>
            </a:xfrm>
            <a:prstGeom prst="rect">
              <a:avLst/>
            </a:prstGeom>
          </p:spPr>
          <p:txBody>
            <a:bodyPr lIns="0" tIns="0" rIns="0" bIns="0" rtlCol="0" anchor="t">
              <a:spAutoFit/>
            </a:bodyPr>
            <a:lstStyle/>
            <a:p>
              <a:pPr>
                <a:lnSpc>
                  <a:spcPts val="2940"/>
                </a:lnSpc>
              </a:pPr>
              <a:r>
                <a:rPr lang="en-US" sz="2100" dirty="0">
                  <a:solidFill>
                    <a:srgbClr val="000000"/>
                  </a:solidFill>
                  <a:latin typeface="Open Sauce Light"/>
                </a:rPr>
                <a:t>Since trades that are profitable are executed super fast, in case of an anomaly, a wrong trade will be executed in bulk with speed as well and the losses can skyrocket very fast. One such example is of Knight Capital which due to faulty software lost 40% of the company value in a single day after sustaining losses of $440 million.</a:t>
              </a:r>
            </a:p>
          </p:txBody>
        </p:sp>
      </p:grpSp>
      <p:sp>
        <p:nvSpPr>
          <p:cNvPr id="10" name="TextBox 10"/>
          <p:cNvSpPr txBox="1"/>
          <p:nvPr/>
        </p:nvSpPr>
        <p:spPr>
          <a:xfrm>
            <a:off x="762000" y="1354652"/>
            <a:ext cx="7658100" cy="2240934"/>
          </a:xfrm>
          <a:prstGeom prst="rect">
            <a:avLst/>
          </a:prstGeom>
        </p:spPr>
        <p:txBody>
          <a:bodyPr wrap="square" lIns="0" tIns="0" rIns="0" bIns="0" rtlCol="0" anchor="t">
            <a:spAutoFit/>
          </a:bodyPr>
          <a:lstStyle/>
          <a:p>
            <a:pPr>
              <a:lnSpc>
                <a:spcPts val="8999"/>
              </a:lnSpc>
            </a:pPr>
            <a:r>
              <a:rPr lang="en-US" sz="7499" dirty="0">
                <a:solidFill>
                  <a:srgbClr val="000000"/>
                </a:solidFill>
                <a:latin typeface="Open Sauce Light"/>
              </a:rPr>
              <a:t>Disadvantages </a:t>
            </a:r>
            <a:r>
              <a:rPr lang="en-US" sz="7499" dirty="0">
                <a:solidFill>
                  <a:srgbClr val="9179FA"/>
                </a:solidFill>
                <a:latin typeface="Open Sauce Light Bold"/>
              </a:rPr>
              <a:t>and Roadblocks</a:t>
            </a:r>
          </a:p>
        </p:txBody>
      </p:sp>
      <p:sp>
        <p:nvSpPr>
          <p:cNvPr id="11" name="TextBox 11"/>
          <p:cNvSpPr txBox="1"/>
          <p:nvPr/>
        </p:nvSpPr>
        <p:spPr>
          <a:xfrm>
            <a:off x="914400" y="6610253"/>
            <a:ext cx="6134100" cy="1531381"/>
          </a:xfrm>
          <a:prstGeom prst="rect">
            <a:avLst/>
          </a:prstGeom>
        </p:spPr>
        <p:txBody>
          <a:bodyPr wrap="square" lIns="0" tIns="0" rIns="0" bIns="0" rtlCol="0" anchor="t">
            <a:spAutoFit/>
          </a:bodyPr>
          <a:lstStyle/>
          <a:p>
            <a:pPr>
              <a:lnSpc>
                <a:spcPts val="4060"/>
              </a:lnSpc>
            </a:pPr>
            <a:r>
              <a:rPr lang="en-US" sz="2899" dirty="0">
                <a:solidFill>
                  <a:srgbClr val="000000"/>
                </a:solidFill>
                <a:latin typeface="Open Sauce Light"/>
              </a:rPr>
              <a:t>In a competitive market, if you can think of something, others can some up with something similar.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504825">
            <a:off x="7631360" y="-460177"/>
            <a:ext cx="17836200" cy="12161046"/>
          </a:xfrm>
          <a:prstGeom prst="rect">
            <a:avLst/>
          </a:prstGeom>
        </p:spPr>
      </p:pic>
      <p:sp>
        <p:nvSpPr>
          <p:cNvPr id="3" name="TextBox 3"/>
          <p:cNvSpPr txBox="1"/>
          <p:nvPr/>
        </p:nvSpPr>
        <p:spPr>
          <a:xfrm>
            <a:off x="1143000" y="3162300"/>
            <a:ext cx="11357671" cy="3616375"/>
          </a:xfrm>
          <a:prstGeom prst="rect">
            <a:avLst/>
          </a:prstGeom>
        </p:spPr>
        <p:txBody>
          <a:bodyPr lIns="0" tIns="0" rIns="0" bIns="0" rtlCol="0" anchor="t">
            <a:spAutoFit/>
          </a:bodyPr>
          <a:lstStyle/>
          <a:p>
            <a:pPr>
              <a:lnSpc>
                <a:spcPts val="9445"/>
              </a:lnSpc>
            </a:pPr>
            <a:r>
              <a:rPr lang="en-US" sz="7870" dirty="0">
                <a:solidFill>
                  <a:srgbClr val="FFFFFF"/>
                </a:solidFill>
                <a:latin typeface="Open Sauce Light"/>
              </a:rPr>
              <a:t>Looking at some basic implementation of a simple algorithm now</a:t>
            </a:r>
          </a:p>
        </p:txBody>
      </p:sp>
      <p:sp>
        <p:nvSpPr>
          <p:cNvPr id="4" name="TextBox 9">
            <a:extLst>
              <a:ext uri="{FF2B5EF4-FFF2-40B4-BE49-F238E27FC236}">
                <a16:creationId xmlns:a16="http://schemas.microsoft.com/office/drawing/2014/main" id="{154D73AD-9032-4412-9B39-D1F465961AB4}"/>
              </a:ext>
            </a:extLst>
          </p:cNvPr>
          <p:cNvSpPr txBox="1"/>
          <p:nvPr/>
        </p:nvSpPr>
        <p:spPr>
          <a:xfrm>
            <a:off x="2971800" y="8953500"/>
            <a:ext cx="15697200" cy="1084592"/>
          </a:xfrm>
          <a:prstGeom prst="rect">
            <a:avLst/>
          </a:prstGeom>
        </p:spPr>
        <p:txBody>
          <a:bodyPr wrap="square" lIns="0" tIns="0" rIns="0" bIns="0" rtlCol="0" anchor="t">
            <a:spAutoFit/>
          </a:bodyPr>
          <a:lstStyle/>
          <a:p>
            <a:pPr>
              <a:lnSpc>
                <a:spcPts val="2940"/>
              </a:lnSpc>
            </a:pPr>
            <a:r>
              <a:rPr lang="en-US" sz="2100" dirty="0">
                <a:solidFill>
                  <a:schemeClr val="bg1"/>
                </a:solidFill>
                <a:latin typeface="Open Sauce Light"/>
              </a:rPr>
              <a:t>Link to </a:t>
            </a:r>
            <a:r>
              <a:rPr lang="en-US" sz="2100" dirty="0" err="1">
                <a:solidFill>
                  <a:schemeClr val="bg1"/>
                </a:solidFill>
                <a:latin typeface="Open Sauce Light"/>
              </a:rPr>
              <a:t>sma</a:t>
            </a:r>
            <a:r>
              <a:rPr lang="en-US" sz="2100" dirty="0">
                <a:solidFill>
                  <a:schemeClr val="bg1"/>
                </a:solidFill>
                <a:latin typeface="Open Sauce Light"/>
              </a:rPr>
              <a:t> implementation- </a:t>
            </a:r>
            <a:r>
              <a:rPr lang="en-US" sz="2100" dirty="0">
                <a:solidFill>
                  <a:schemeClr val="bg1"/>
                </a:solidFill>
                <a:latin typeface="Open Sauce Light"/>
                <a:hlinkClick r:id="rId4"/>
              </a:rPr>
              <a:t>https://github.com/AmanSharma0710/Quant-Club-Whitepaper/blob/main/moving_avg.ipynb</a:t>
            </a:r>
            <a:endParaRPr lang="en-US" sz="2100" dirty="0">
              <a:solidFill>
                <a:schemeClr val="bg1"/>
              </a:solidFill>
              <a:latin typeface="Open Sauce Light"/>
            </a:endParaRPr>
          </a:p>
          <a:p>
            <a:pPr>
              <a:lnSpc>
                <a:spcPts val="2940"/>
              </a:lnSpc>
            </a:pPr>
            <a:r>
              <a:rPr lang="en-US" sz="2100" dirty="0">
                <a:solidFill>
                  <a:schemeClr val="bg1"/>
                </a:solidFill>
                <a:latin typeface="Open Sauce Light"/>
              </a:rPr>
              <a:t>Link to implementation of LSTM for stock prediction- https://towardsdatascience.com/getting-rich-quick-with-machine-learning-and-stock-market-predictions-696802da94fe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913313">
            <a:off x="5628595" y="-4100810"/>
            <a:ext cx="17155205" cy="13942503"/>
          </a:xfrm>
          <a:prstGeom prst="rect">
            <a:avLst/>
          </a:prstGeom>
        </p:spPr>
      </p:pic>
      <p:sp>
        <p:nvSpPr>
          <p:cNvPr id="4" name="TextBox 4"/>
          <p:cNvSpPr txBox="1"/>
          <p:nvPr/>
        </p:nvSpPr>
        <p:spPr>
          <a:xfrm>
            <a:off x="1524000" y="6134100"/>
            <a:ext cx="9535200" cy="2305050"/>
          </a:xfrm>
          <a:prstGeom prst="rect">
            <a:avLst/>
          </a:prstGeom>
        </p:spPr>
        <p:txBody>
          <a:bodyPr lIns="0" tIns="0" rIns="0" bIns="0" rtlCol="0" anchor="t">
            <a:spAutoFit/>
          </a:bodyPr>
          <a:lstStyle/>
          <a:p>
            <a:pPr>
              <a:lnSpc>
                <a:spcPts val="9120"/>
              </a:lnSpc>
            </a:pPr>
            <a:r>
              <a:rPr lang="en-US" sz="7600" dirty="0">
                <a:solidFill>
                  <a:srgbClr val="FFFFFF"/>
                </a:solidFill>
                <a:latin typeface="Open Sauce Light"/>
              </a:rPr>
              <a:t>Do you have</a:t>
            </a:r>
          </a:p>
          <a:p>
            <a:pPr>
              <a:lnSpc>
                <a:spcPts val="9120"/>
              </a:lnSpc>
            </a:pPr>
            <a:r>
              <a:rPr lang="en-US" sz="7600" dirty="0">
                <a:solidFill>
                  <a:srgbClr val="9179FA"/>
                </a:solidFill>
                <a:latin typeface="Open Sauce Light Bold"/>
              </a:rPr>
              <a:t>any questions?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3"/>
          <p:cNvSpPr txBox="1"/>
          <p:nvPr/>
        </p:nvSpPr>
        <p:spPr>
          <a:xfrm>
            <a:off x="5562600" y="5121442"/>
            <a:ext cx="12360117" cy="1191545"/>
          </a:xfrm>
          <a:prstGeom prst="rect">
            <a:avLst/>
          </a:prstGeom>
        </p:spPr>
        <p:txBody>
          <a:bodyPr wrap="square" lIns="0" tIns="0" rIns="0" bIns="0" rtlCol="0" anchor="t">
            <a:spAutoFit/>
          </a:bodyPr>
          <a:lstStyle/>
          <a:p>
            <a:pPr>
              <a:lnSpc>
                <a:spcPts val="7299"/>
              </a:lnSpc>
            </a:pPr>
            <a:r>
              <a:rPr lang="en-US" sz="16600" spc="-72" dirty="0">
                <a:solidFill>
                  <a:srgbClr val="9976FF"/>
                </a:solidFill>
                <a:latin typeface="Open Sauce Light Bold"/>
              </a:rPr>
              <a:t>Thank You.</a:t>
            </a:r>
            <a:endParaRPr lang="en-US" sz="16600" spc="-72" dirty="0">
              <a:solidFill>
                <a:srgbClr val="000000"/>
              </a:solidFill>
              <a:latin typeface="Open Sauc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100730" y="-4846650"/>
            <a:ext cx="13506576" cy="16009950"/>
          </a:xfrm>
          <a:prstGeom prst="rect">
            <a:avLst/>
          </a:prstGeom>
        </p:spPr>
      </p:pic>
      <p:grpSp>
        <p:nvGrpSpPr>
          <p:cNvPr id="4" name="Group 4"/>
          <p:cNvGrpSpPr/>
          <p:nvPr/>
        </p:nvGrpSpPr>
        <p:grpSpPr>
          <a:xfrm>
            <a:off x="1661433" y="2520088"/>
            <a:ext cx="10225767" cy="5267325"/>
            <a:chOff x="0" y="0"/>
            <a:chExt cx="13634356" cy="7023098"/>
          </a:xfrm>
        </p:grpSpPr>
        <p:sp>
          <p:nvSpPr>
            <p:cNvPr id="5" name="TextBox 5"/>
            <p:cNvSpPr txBox="1"/>
            <p:nvPr/>
          </p:nvSpPr>
          <p:spPr>
            <a:xfrm>
              <a:off x="0" y="0"/>
              <a:ext cx="13634356" cy="1744067"/>
            </a:xfrm>
            <a:prstGeom prst="rect">
              <a:avLst/>
            </a:prstGeom>
          </p:spPr>
          <p:txBody>
            <a:bodyPr wrap="square" lIns="0" tIns="0" rIns="0" bIns="0" rtlCol="0" anchor="t">
              <a:spAutoFit/>
            </a:bodyPr>
            <a:lstStyle/>
            <a:p>
              <a:pPr marL="0" lvl="0" indent="0" algn="l">
                <a:lnSpc>
                  <a:spcPts val="10200"/>
                </a:lnSpc>
                <a:spcBef>
                  <a:spcPct val="0"/>
                </a:spcBef>
              </a:pPr>
              <a:r>
                <a:rPr lang="en-US" sz="8500" u="none" dirty="0">
                  <a:solidFill>
                    <a:srgbClr val="9179FA"/>
                  </a:solidFill>
                  <a:latin typeface="Open Sauce Light"/>
                </a:rPr>
                <a:t>Algorithmic Trading</a:t>
              </a:r>
            </a:p>
          </p:txBody>
        </p:sp>
        <p:sp>
          <p:nvSpPr>
            <p:cNvPr id="6" name="TextBox 6"/>
            <p:cNvSpPr txBox="1"/>
            <p:nvPr/>
          </p:nvSpPr>
          <p:spPr>
            <a:xfrm>
              <a:off x="0" y="2480916"/>
              <a:ext cx="10865756" cy="4542182"/>
            </a:xfrm>
            <a:prstGeom prst="rect">
              <a:avLst/>
            </a:prstGeom>
          </p:spPr>
          <p:txBody>
            <a:bodyPr lIns="0" tIns="0" rIns="0" bIns="0" rtlCol="0" anchor="t">
              <a:spAutoFit/>
            </a:bodyPr>
            <a:lstStyle/>
            <a:p>
              <a:pPr marL="457200" indent="-457200">
                <a:lnSpc>
                  <a:spcPts val="4500"/>
                </a:lnSpc>
                <a:buFont typeface="Arial" panose="020B0604020202020204" pitchFamily="34" charset="0"/>
                <a:buChar char="•"/>
              </a:pPr>
              <a:r>
                <a:rPr lang="en-US" sz="3000" dirty="0">
                  <a:solidFill>
                    <a:srgbClr val="FFFFFF"/>
                  </a:solidFill>
                  <a:latin typeface="Open Sauce Light"/>
                </a:rPr>
                <a:t>Automated trading, black-box or algo-trading</a:t>
              </a:r>
            </a:p>
            <a:p>
              <a:pPr marL="457200" indent="-457200">
                <a:lnSpc>
                  <a:spcPts val="4500"/>
                </a:lnSpc>
                <a:buFont typeface="Arial" panose="020B0604020202020204" pitchFamily="34" charset="0"/>
                <a:buChar char="•"/>
              </a:pPr>
              <a:r>
                <a:rPr lang="en-US" sz="3000" dirty="0">
                  <a:solidFill>
                    <a:srgbClr val="FFFFFF"/>
                  </a:solidFill>
                  <a:latin typeface="Open Sauce Light"/>
                </a:rPr>
                <a:t>Algorithm being a set of pre-defined instructions that trade instead of humans</a:t>
              </a:r>
            </a:p>
            <a:p>
              <a:pPr marL="457200" indent="-457200">
                <a:lnSpc>
                  <a:spcPts val="4500"/>
                </a:lnSpc>
                <a:buFont typeface="Arial" panose="020B0604020202020204" pitchFamily="34" charset="0"/>
                <a:buChar char="•"/>
              </a:pPr>
              <a:r>
                <a:rPr lang="en-US" sz="3000" dirty="0">
                  <a:solidFill>
                    <a:srgbClr val="FFFFFF"/>
                  </a:solidFill>
                  <a:latin typeface="Open Sauce Light"/>
                </a:rPr>
                <a:t>Can be based on timing, price, or any mathematical model.</a:t>
              </a:r>
            </a:p>
          </p:txBody>
        </p:sp>
      </p:grpSp>
      <p:pic>
        <p:nvPicPr>
          <p:cNvPr id="1028" name="Picture 4" descr="The Rise of Algorithmic Trading — Computing and Commerce Association">
            <a:extLst>
              <a:ext uri="{FF2B5EF4-FFF2-40B4-BE49-F238E27FC236}">
                <a16:creationId xmlns:a16="http://schemas.microsoft.com/office/drawing/2014/main" id="{9214CA47-30E5-4677-BF53-399BA89224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13" r="6536"/>
          <a:stretch/>
        </p:blipFill>
        <p:spPr bwMode="auto">
          <a:xfrm>
            <a:off x="12954001" y="0"/>
            <a:ext cx="533400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100730" y="-4846650"/>
            <a:ext cx="13506576" cy="16009950"/>
          </a:xfrm>
          <a:prstGeom prst="rect">
            <a:avLst/>
          </a:prstGeom>
        </p:spPr>
      </p:pic>
      <p:grpSp>
        <p:nvGrpSpPr>
          <p:cNvPr id="4" name="Group 4"/>
          <p:cNvGrpSpPr/>
          <p:nvPr/>
        </p:nvGrpSpPr>
        <p:grpSpPr>
          <a:xfrm>
            <a:off x="1661433" y="2520088"/>
            <a:ext cx="10225767" cy="6421488"/>
            <a:chOff x="0" y="0"/>
            <a:chExt cx="13634356" cy="8561982"/>
          </a:xfrm>
        </p:grpSpPr>
        <p:sp>
          <p:nvSpPr>
            <p:cNvPr id="5" name="TextBox 5"/>
            <p:cNvSpPr txBox="1"/>
            <p:nvPr/>
          </p:nvSpPr>
          <p:spPr>
            <a:xfrm>
              <a:off x="0" y="0"/>
              <a:ext cx="13634356" cy="1744067"/>
            </a:xfrm>
            <a:prstGeom prst="rect">
              <a:avLst/>
            </a:prstGeom>
          </p:spPr>
          <p:txBody>
            <a:bodyPr wrap="square" lIns="0" tIns="0" rIns="0" bIns="0" rtlCol="0" anchor="t">
              <a:spAutoFit/>
            </a:bodyPr>
            <a:lstStyle/>
            <a:p>
              <a:pPr marL="0" lvl="0" indent="0" algn="l">
                <a:lnSpc>
                  <a:spcPts val="10200"/>
                </a:lnSpc>
                <a:spcBef>
                  <a:spcPct val="0"/>
                </a:spcBef>
              </a:pPr>
              <a:r>
                <a:rPr lang="en-US" sz="8500" u="none" dirty="0">
                  <a:solidFill>
                    <a:srgbClr val="9179FA"/>
                  </a:solidFill>
                  <a:latin typeface="Open Sauce Light"/>
                </a:rPr>
                <a:t>Algorithmic Trading</a:t>
              </a:r>
            </a:p>
          </p:txBody>
        </p:sp>
        <p:sp>
          <p:nvSpPr>
            <p:cNvPr id="6" name="TextBox 6"/>
            <p:cNvSpPr txBox="1"/>
            <p:nvPr/>
          </p:nvSpPr>
          <p:spPr>
            <a:xfrm>
              <a:off x="0" y="2480917"/>
              <a:ext cx="10865756" cy="6081065"/>
            </a:xfrm>
            <a:prstGeom prst="rect">
              <a:avLst/>
            </a:prstGeom>
          </p:spPr>
          <p:txBody>
            <a:bodyPr lIns="0" tIns="0" rIns="0" bIns="0" rtlCol="0" anchor="t">
              <a:spAutoFit/>
            </a:bodyPr>
            <a:lstStyle/>
            <a:p>
              <a:pPr>
                <a:lnSpc>
                  <a:spcPts val="4500"/>
                </a:lnSpc>
              </a:pPr>
              <a:r>
                <a:rPr lang="en-US" sz="3000" dirty="0">
                  <a:solidFill>
                    <a:srgbClr val="FFFFFF"/>
                  </a:solidFill>
                  <a:latin typeface="Open Sauce Light"/>
                </a:rPr>
                <a:t>A simple algorithm without use of predictive analysis-</a:t>
              </a:r>
            </a:p>
            <a:p>
              <a:pPr marL="457200" indent="-457200">
                <a:lnSpc>
                  <a:spcPts val="4500"/>
                </a:lnSpc>
                <a:buFont typeface="Arial" panose="020B0604020202020204" pitchFamily="34" charset="0"/>
                <a:buChar char="•"/>
              </a:pPr>
              <a:r>
                <a:rPr lang="en-US" sz="3000" dirty="0">
                  <a:solidFill>
                    <a:srgbClr val="FFFFFF"/>
                  </a:solidFill>
                  <a:latin typeface="Open Sauce Light"/>
                </a:rPr>
                <a:t>Buy 50 shares of a stock when its 50-day moving average goes above the 200-day moving average. </a:t>
              </a:r>
            </a:p>
            <a:p>
              <a:pPr marL="457200" indent="-457200">
                <a:lnSpc>
                  <a:spcPts val="4500"/>
                </a:lnSpc>
                <a:buFont typeface="Arial" panose="020B0604020202020204" pitchFamily="34" charset="0"/>
                <a:buChar char="•"/>
              </a:pPr>
              <a:r>
                <a:rPr lang="en-US" sz="3000" dirty="0">
                  <a:solidFill>
                    <a:srgbClr val="FFFFFF"/>
                  </a:solidFill>
                  <a:latin typeface="Open Sauce Light"/>
                </a:rPr>
                <a:t>Sell shares of the stock when its 50-day moving average goes below the 200-day moving average.</a:t>
              </a:r>
            </a:p>
          </p:txBody>
        </p:sp>
      </p:grpSp>
      <p:pic>
        <p:nvPicPr>
          <p:cNvPr id="1028" name="Picture 4" descr="The Rise of Algorithmic Trading — Computing and Commerce Association">
            <a:extLst>
              <a:ext uri="{FF2B5EF4-FFF2-40B4-BE49-F238E27FC236}">
                <a16:creationId xmlns:a16="http://schemas.microsoft.com/office/drawing/2014/main" id="{9214CA47-30E5-4677-BF53-399BA89224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13" r="6536"/>
          <a:stretch/>
        </p:blipFill>
        <p:spPr bwMode="auto">
          <a:xfrm>
            <a:off x="12954001" y="0"/>
            <a:ext cx="5334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275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100730" y="-4846650"/>
            <a:ext cx="13506576" cy="16009950"/>
          </a:xfrm>
          <a:prstGeom prst="rect">
            <a:avLst/>
          </a:prstGeom>
        </p:spPr>
      </p:pic>
      <p:grpSp>
        <p:nvGrpSpPr>
          <p:cNvPr id="4" name="Group 4"/>
          <p:cNvGrpSpPr/>
          <p:nvPr/>
        </p:nvGrpSpPr>
        <p:grpSpPr>
          <a:xfrm>
            <a:off x="1661433" y="2520088"/>
            <a:ext cx="10225767" cy="6998569"/>
            <a:chOff x="0" y="0"/>
            <a:chExt cx="13634356" cy="9331423"/>
          </a:xfrm>
        </p:grpSpPr>
        <p:sp>
          <p:nvSpPr>
            <p:cNvPr id="5" name="TextBox 5"/>
            <p:cNvSpPr txBox="1"/>
            <p:nvPr/>
          </p:nvSpPr>
          <p:spPr>
            <a:xfrm>
              <a:off x="0" y="0"/>
              <a:ext cx="13634356" cy="1744067"/>
            </a:xfrm>
            <a:prstGeom prst="rect">
              <a:avLst/>
            </a:prstGeom>
          </p:spPr>
          <p:txBody>
            <a:bodyPr wrap="square" lIns="0" tIns="0" rIns="0" bIns="0" rtlCol="0" anchor="t">
              <a:spAutoFit/>
            </a:bodyPr>
            <a:lstStyle/>
            <a:p>
              <a:pPr marL="0" lvl="0" indent="0" algn="l">
                <a:lnSpc>
                  <a:spcPts val="10200"/>
                </a:lnSpc>
                <a:spcBef>
                  <a:spcPct val="0"/>
                </a:spcBef>
              </a:pPr>
              <a:r>
                <a:rPr lang="en-US" sz="8500" u="none" dirty="0">
                  <a:solidFill>
                    <a:srgbClr val="9179FA"/>
                  </a:solidFill>
                  <a:latin typeface="Open Sauce Light"/>
                </a:rPr>
                <a:t>Algorithmic Trading</a:t>
              </a:r>
            </a:p>
          </p:txBody>
        </p:sp>
        <p:sp>
          <p:nvSpPr>
            <p:cNvPr id="6" name="TextBox 6"/>
            <p:cNvSpPr txBox="1"/>
            <p:nvPr/>
          </p:nvSpPr>
          <p:spPr>
            <a:xfrm>
              <a:off x="0" y="2480917"/>
              <a:ext cx="10865756" cy="6850506"/>
            </a:xfrm>
            <a:prstGeom prst="rect">
              <a:avLst/>
            </a:prstGeom>
          </p:spPr>
          <p:txBody>
            <a:bodyPr lIns="0" tIns="0" rIns="0" bIns="0" rtlCol="0" anchor="t">
              <a:spAutoFit/>
            </a:bodyPr>
            <a:lstStyle/>
            <a:p>
              <a:pPr marL="457200" indent="-457200">
                <a:lnSpc>
                  <a:spcPts val="4500"/>
                </a:lnSpc>
                <a:buFont typeface="Arial" panose="020B0604020202020204" pitchFamily="34" charset="0"/>
                <a:buChar char="•"/>
              </a:pPr>
              <a:r>
                <a:rPr lang="en-US" sz="3000" dirty="0">
                  <a:solidFill>
                    <a:srgbClr val="FFFFFF"/>
                  </a:solidFill>
                  <a:latin typeface="Open Sauce Light"/>
                </a:rPr>
                <a:t>Algorithms can look at and analyze more data than humans at a much faster rate.</a:t>
              </a:r>
            </a:p>
            <a:p>
              <a:pPr marL="457200" indent="-457200">
                <a:lnSpc>
                  <a:spcPts val="4500"/>
                </a:lnSpc>
                <a:buFont typeface="Arial" panose="020B0604020202020204" pitchFamily="34" charset="0"/>
                <a:buChar char="•"/>
              </a:pPr>
              <a:r>
                <a:rPr lang="en-US" sz="3000" dirty="0">
                  <a:solidFill>
                    <a:srgbClr val="FFFFFF"/>
                  </a:solidFill>
                  <a:latin typeface="Open Sauce Light"/>
                </a:rPr>
                <a:t>This makes them perfect to capitalize on miniscule arbitrage opportunities that arise.</a:t>
              </a:r>
            </a:p>
            <a:p>
              <a:pPr marL="457200" indent="-457200">
                <a:lnSpc>
                  <a:spcPts val="4500"/>
                </a:lnSpc>
                <a:buFont typeface="Arial" panose="020B0604020202020204" pitchFamily="34" charset="0"/>
                <a:buChar char="•"/>
              </a:pPr>
              <a:r>
                <a:rPr lang="en-US" sz="3000" dirty="0">
                  <a:solidFill>
                    <a:srgbClr val="FFFFFF"/>
                  </a:solidFill>
                  <a:latin typeface="Open Sauce Light"/>
                </a:rPr>
                <a:t>They can look across multiple brokers for price differences or profit from price differentials between stock vs futures instruments. </a:t>
              </a:r>
            </a:p>
          </p:txBody>
        </p:sp>
      </p:grpSp>
      <p:pic>
        <p:nvPicPr>
          <p:cNvPr id="1028" name="Picture 4" descr="The Rise of Algorithmic Trading — Computing and Commerce Association">
            <a:extLst>
              <a:ext uri="{FF2B5EF4-FFF2-40B4-BE49-F238E27FC236}">
                <a16:creationId xmlns:a16="http://schemas.microsoft.com/office/drawing/2014/main" id="{9214CA47-30E5-4677-BF53-399BA89224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13" r="6536"/>
          <a:stretch/>
        </p:blipFill>
        <p:spPr bwMode="auto">
          <a:xfrm>
            <a:off x="12954001" y="0"/>
            <a:ext cx="5334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75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237606">
            <a:off x="-5309136" y="-3558262"/>
            <a:ext cx="13506576" cy="16009950"/>
          </a:xfrm>
          <a:prstGeom prst="rect">
            <a:avLst/>
          </a:prstGeom>
        </p:spPr>
      </p:pic>
      <p:sp>
        <p:nvSpPr>
          <p:cNvPr id="3" name="TextBox 3"/>
          <p:cNvSpPr txBox="1"/>
          <p:nvPr/>
        </p:nvSpPr>
        <p:spPr>
          <a:xfrm>
            <a:off x="1236507" y="1283931"/>
            <a:ext cx="6637339" cy="1916743"/>
          </a:xfrm>
          <a:prstGeom prst="rect">
            <a:avLst/>
          </a:prstGeom>
        </p:spPr>
        <p:txBody>
          <a:bodyPr lIns="0" tIns="0" rIns="0" bIns="0" rtlCol="0" anchor="t">
            <a:spAutoFit/>
          </a:bodyPr>
          <a:lstStyle/>
          <a:p>
            <a:pPr algn="ctr">
              <a:lnSpc>
                <a:spcPts val="7680"/>
              </a:lnSpc>
            </a:pPr>
            <a:r>
              <a:rPr lang="en-US" sz="6400" dirty="0">
                <a:solidFill>
                  <a:srgbClr val="9179FA"/>
                </a:solidFill>
                <a:latin typeface="Open Sauce Light Bold"/>
              </a:rPr>
              <a:t>Execution </a:t>
            </a:r>
            <a:r>
              <a:rPr lang="en-US" sz="6400" dirty="0">
                <a:solidFill>
                  <a:srgbClr val="000000"/>
                </a:solidFill>
                <a:latin typeface="Open Sauce Light"/>
              </a:rPr>
              <a:t>Algorithms</a:t>
            </a:r>
          </a:p>
        </p:txBody>
      </p:sp>
      <p:sp>
        <p:nvSpPr>
          <p:cNvPr id="4" name="TextBox 4"/>
          <p:cNvSpPr txBox="1"/>
          <p:nvPr/>
        </p:nvSpPr>
        <p:spPr>
          <a:xfrm>
            <a:off x="10414154" y="1283931"/>
            <a:ext cx="6637339" cy="1916743"/>
          </a:xfrm>
          <a:prstGeom prst="rect">
            <a:avLst/>
          </a:prstGeom>
        </p:spPr>
        <p:txBody>
          <a:bodyPr lIns="0" tIns="0" rIns="0" bIns="0" rtlCol="0" anchor="t">
            <a:spAutoFit/>
          </a:bodyPr>
          <a:lstStyle/>
          <a:p>
            <a:pPr algn="ctr">
              <a:lnSpc>
                <a:spcPts val="7680"/>
              </a:lnSpc>
            </a:pPr>
            <a:r>
              <a:rPr lang="en-US" sz="6400" dirty="0">
                <a:solidFill>
                  <a:srgbClr val="9179FA"/>
                </a:solidFill>
                <a:latin typeface="Open Sauce Light Bold"/>
              </a:rPr>
              <a:t>Situational </a:t>
            </a:r>
            <a:r>
              <a:rPr lang="en-US" sz="6400" dirty="0">
                <a:solidFill>
                  <a:srgbClr val="000000"/>
                </a:solidFill>
                <a:latin typeface="Open Sauce Light"/>
              </a:rPr>
              <a:t>Algorithms</a:t>
            </a:r>
          </a:p>
        </p:txBody>
      </p:sp>
      <p:grpSp>
        <p:nvGrpSpPr>
          <p:cNvPr id="6" name="Group 6"/>
          <p:cNvGrpSpPr/>
          <p:nvPr/>
        </p:nvGrpSpPr>
        <p:grpSpPr>
          <a:xfrm>
            <a:off x="1089769" y="4446714"/>
            <a:ext cx="6954700" cy="4333245"/>
            <a:chOff x="-31848" y="-38100"/>
            <a:chExt cx="9272933" cy="5777659"/>
          </a:xfrm>
        </p:grpSpPr>
        <p:sp>
          <p:nvSpPr>
            <p:cNvPr id="7" name="TextBox 7"/>
            <p:cNvSpPr txBox="1"/>
            <p:nvPr/>
          </p:nvSpPr>
          <p:spPr>
            <a:xfrm>
              <a:off x="-31848" y="2520754"/>
              <a:ext cx="9241085" cy="1179384"/>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Aimed at reducing market impact and to save costs</a:t>
              </a:r>
            </a:p>
          </p:txBody>
        </p:sp>
        <p:sp>
          <p:nvSpPr>
            <p:cNvPr id="8" name="TextBox 8"/>
            <p:cNvSpPr txBox="1"/>
            <p:nvPr/>
          </p:nvSpPr>
          <p:spPr>
            <a:xfrm>
              <a:off x="0" y="-38100"/>
              <a:ext cx="9241085" cy="1179384"/>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Seek to reduce costs by executing bulk orders in small chunks</a:t>
              </a:r>
            </a:p>
          </p:txBody>
        </p:sp>
        <p:sp>
          <p:nvSpPr>
            <p:cNvPr id="9" name="TextBox 9"/>
            <p:cNvSpPr txBox="1"/>
            <p:nvPr/>
          </p:nvSpPr>
          <p:spPr>
            <a:xfrm>
              <a:off x="0" y="4560175"/>
              <a:ext cx="9241085" cy="1179384"/>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Mainly used by mutual funds, investment banks, hedge funds, </a:t>
              </a:r>
              <a:r>
                <a:rPr lang="en-US" sz="2600" dirty="0" err="1">
                  <a:solidFill>
                    <a:srgbClr val="000000"/>
                  </a:solidFill>
                  <a:latin typeface="Open Sauce Light"/>
                </a:rPr>
                <a:t>etc</a:t>
              </a:r>
              <a:endParaRPr lang="en-US" sz="2600" dirty="0">
                <a:solidFill>
                  <a:srgbClr val="000000"/>
                </a:solidFill>
                <a:latin typeface="Open Sauce Light"/>
              </a:endParaRPr>
            </a:p>
          </p:txBody>
        </p:sp>
      </p:grpSp>
      <p:grpSp>
        <p:nvGrpSpPr>
          <p:cNvPr id="10" name="Group 10"/>
          <p:cNvGrpSpPr/>
          <p:nvPr/>
        </p:nvGrpSpPr>
        <p:grpSpPr>
          <a:xfrm>
            <a:off x="10335065" y="4446714"/>
            <a:ext cx="6891878" cy="4794909"/>
            <a:chOff x="0" y="-38100"/>
            <a:chExt cx="9189171" cy="6393211"/>
          </a:xfrm>
        </p:grpSpPr>
        <p:sp>
          <p:nvSpPr>
            <p:cNvPr id="11" name="TextBox 11"/>
            <p:cNvSpPr txBox="1"/>
            <p:nvPr/>
          </p:nvSpPr>
          <p:spPr>
            <a:xfrm>
              <a:off x="64787" y="2270313"/>
              <a:ext cx="9124384" cy="1794936"/>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Designed to replace humans as a more intelligent decision maker and aimed at making profits</a:t>
              </a:r>
            </a:p>
          </p:txBody>
        </p:sp>
        <p:sp>
          <p:nvSpPr>
            <p:cNvPr id="12" name="TextBox 12"/>
            <p:cNvSpPr txBox="1"/>
            <p:nvPr/>
          </p:nvSpPr>
          <p:spPr>
            <a:xfrm>
              <a:off x="0" y="-38100"/>
              <a:ext cx="9124384" cy="1179384"/>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Algorithms that take trading decisions based on the current situation of the market</a:t>
              </a:r>
            </a:p>
          </p:txBody>
        </p:sp>
        <p:sp>
          <p:nvSpPr>
            <p:cNvPr id="13" name="TextBox 13"/>
            <p:cNvSpPr txBox="1"/>
            <p:nvPr/>
          </p:nvSpPr>
          <p:spPr>
            <a:xfrm>
              <a:off x="0" y="4560175"/>
              <a:ext cx="9124384" cy="1794936"/>
            </a:xfrm>
            <a:prstGeom prst="rect">
              <a:avLst/>
            </a:prstGeom>
          </p:spPr>
          <p:txBody>
            <a:bodyPr lIns="0" tIns="0" rIns="0" bIns="0" rtlCol="0" anchor="t">
              <a:spAutoFit/>
            </a:bodyPr>
            <a:lstStyle/>
            <a:p>
              <a:pPr algn="ctr">
                <a:lnSpc>
                  <a:spcPts val="3640"/>
                </a:lnSpc>
              </a:pPr>
              <a:r>
                <a:rPr lang="en-US" sz="2600" dirty="0">
                  <a:solidFill>
                    <a:srgbClr val="000000"/>
                  </a:solidFill>
                  <a:latin typeface="Open Sauce Light"/>
                </a:rPr>
                <a:t>Usually proprietary and designing a good situational algorithm is going to make you lots of money</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5"/>
          <p:cNvSpPr txBox="1"/>
          <p:nvPr/>
        </p:nvSpPr>
        <p:spPr>
          <a:xfrm>
            <a:off x="1219200" y="4508001"/>
            <a:ext cx="9639300" cy="1916743"/>
          </a:xfrm>
          <a:prstGeom prst="rect">
            <a:avLst/>
          </a:prstGeom>
        </p:spPr>
        <p:txBody>
          <a:bodyPr wrap="square" lIns="0" tIns="0" rIns="0" bIns="0" rtlCol="0" anchor="t">
            <a:spAutoFit/>
          </a:bodyPr>
          <a:lstStyle/>
          <a:p>
            <a:pPr>
              <a:lnSpc>
                <a:spcPts val="7680"/>
              </a:lnSpc>
            </a:pPr>
            <a:r>
              <a:rPr lang="en-US" sz="6400" dirty="0">
                <a:solidFill>
                  <a:srgbClr val="FFFFFF"/>
                </a:solidFill>
                <a:latin typeface="Open Sauce Light"/>
              </a:rPr>
              <a:t>Why algorithms instead of humans?</a:t>
            </a:r>
          </a:p>
        </p:txBody>
      </p:sp>
      <p:pic>
        <p:nvPicPr>
          <p:cNvPr id="12" name="Picture 12"/>
          <p:cNvPicPr>
            <a:picLocks noChangeAspect="1"/>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9544050" y="-3699821"/>
            <a:ext cx="12060782" cy="9166194"/>
          </a:xfrm>
          <a:prstGeom prst="rect">
            <a:avLst/>
          </a:prstGeom>
        </p:spPr>
      </p:pic>
      <p:sp>
        <p:nvSpPr>
          <p:cNvPr id="2" name="TextBox 1">
            <a:extLst>
              <a:ext uri="{FF2B5EF4-FFF2-40B4-BE49-F238E27FC236}">
                <a16:creationId xmlns:a16="http://schemas.microsoft.com/office/drawing/2014/main" id="{41897217-4018-4A35-AA83-72EC23F5FD13}"/>
              </a:ext>
            </a:extLst>
          </p:cNvPr>
          <p:cNvSpPr txBox="1"/>
          <p:nvPr/>
        </p:nvSpPr>
        <p:spPr>
          <a:xfrm>
            <a:off x="1219200" y="7734300"/>
            <a:ext cx="9144000" cy="830997"/>
          </a:xfrm>
          <a:prstGeom prst="rect">
            <a:avLst/>
          </a:prstGeom>
          <a:noFill/>
        </p:spPr>
        <p:txBody>
          <a:bodyPr wrap="square" rtlCol="0">
            <a:spAutoFit/>
          </a:bodyPr>
          <a:lstStyle/>
          <a:p>
            <a:r>
              <a:rPr lang="en-IN" sz="2400" dirty="0">
                <a:solidFill>
                  <a:schemeClr val="bg1"/>
                </a:solidFill>
                <a:latin typeface="Open Sauce Light" panose="020B0604020202020204" charset="0"/>
              </a:rPr>
              <a:t>Let us take an example of </a:t>
            </a:r>
            <a:r>
              <a:rPr lang="en-US" sz="2400" dirty="0">
                <a:solidFill>
                  <a:schemeClr val="bg1"/>
                </a:solidFill>
                <a:latin typeface="Open Sauce Light" panose="020B0604020202020204" charset="0"/>
              </a:rPr>
              <a:t>E-mini S&amp;P 500 futures (ES) and </a:t>
            </a:r>
          </a:p>
          <a:p>
            <a:r>
              <a:rPr lang="en-US" sz="2400" dirty="0">
                <a:solidFill>
                  <a:schemeClr val="bg1"/>
                </a:solidFill>
                <a:latin typeface="Open Sauce Light" panose="020B0604020202020204" charset="0"/>
              </a:rPr>
              <a:t>SPDR S&amp;P 500 ETFs (SPY) at different time frequencies</a:t>
            </a:r>
            <a:endParaRPr lang="en-IN" sz="2400" dirty="0">
              <a:solidFill>
                <a:schemeClr val="bg1"/>
              </a:solidFill>
              <a:latin typeface="Open Sauce Light"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5"/>
          <p:cNvSpPr txBox="1"/>
          <p:nvPr/>
        </p:nvSpPr>
        <p:spPr>
          <a:xfrm>
            <a:off x="14478000" y="9105900"/>
            <a:ext cx="4572000" cy="811376"/>
          </a:xfrm>
          <a:prstGeom prst="rect">
            <a:avLst/>
          </a:prstGeom>
        </p:spPr>
        <p:txBody>
          <a:bodyPr wrap="square" lIns="0" tIns="0" rIns="0" bIns="0" rtlCol="0" anchor="t">
            <a:spAutoFit/>
          </a:bodyPr>
          <a:lstStyle/>
          <a:p>
            <a:pPr>
              <a:lnSpc>
                <a:spcPts val="7680"/>
              </a:lnSpc>
            </a:pPr>
            <a:r>
              <a:rPr lang="en-US" sz="2400" dirty="0">
                <a:solidFill>
                  <a:srgbClr val="FFFFFF"/>
                </a:solidFill>
                <a:latin typeface="Open Sauce Light"/>
              </a:rPr>
              <a:t>Source: </a:t>
            </a:r>
            <a:r>
              <a:rPr lang="en-US" sz="2400" dirty="0" err="1">
                <a:solidFill>
                  <a:srgbClr val="FFFFFF"/>
                </a:solidFill>
                <a:latin typeface="Open Sauce Light"/>
              </a:rPr>
              <a:t>investopedia</a:t>
            </a:r>
            <a:endParaRPr lang="en-US" sz="2400" dirty="0">
              <a:solidFill>
                <a:srgbClr val="FFFFFF"/>
              </a:solidFill>
              <a:latin typeface="Open Sauce Light"/>
            </a:endParaRPr>
          </a:p>
        </p:txBody>
      </p:sp>
      <p:pic>
        <p:nvPicPr>
          <p:cNvPr id="12" name="Picture 12"/>
          <p:cNvPicPr>
            <a:picLocks noChangeAspect="1"/>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9544050" y="-3699821"/>
            <a:ext cx="12060782" cy="9166194"/>
          </a:xfrm>
          <a:prstGeom prst="rect">
            <a:avLst/>
          </a:prstGeom>
        </p:spPr>
      </p:pic>
      <p:pic>
        <p:nvPicPr>
          <p:cNvPr id="3" name="Picture 2">
            <a:extLst>
              <a:ext uri="{FF2B5EF4-FFF2-40B4-BE49-F238E27FC236}">
                <a16:creationId xmlns:a16="http://schemas.microsoft.com/office/drawing/2014/main" id="{C40E5BFE-2B79-4DA6-B827-9B592909E81A}"/>
              </a:ext>
            </a:extLst>
          </p:cNvPr>
          <p:cNvPicPr>
            <a:picLocks noChangeAspect="1"/>
          </p:cNvPicPr>
          <p:nvPr/>
        </p:nvPicPr>
        <p:blipFill>
          <a:blip r:embed="rId4"/>
          <a:stretch>
            <a:fillRect/>
          </a:stretch>
        </p:blipFill>
        <p:spPr>
          <a:xfrm>
            <a:off x="2971800" y="1104900"/>
            <a:ext cx="10515600" cy="7731635"/>
          </a:xfrm>
          <a:prstGeom prst="rect">
            <a:avLst/>
          </a:prstGeom>
        </p:spPr>
      </p:pic>
    </p:spTree>
    <p:extLst>
      <p:ext uri="{BB962C8B-B14F-4D97-AF65-F5344CB8AC3E}">
        <p14:creationId xmlns:p14="http://schemas.microsoft.com/office/powerpoint/2010/main" val="3424954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5"/>
          <p:cNvSpPr txBox="1"/>
          <p:nvPr/>
        </p:nvSpPr>
        <p:spPr>
          <a:xfrm>
            <a:off x="14478000" y="9105900"/>
            <a:ext cx="4572000" cy="811376"/>
          </a:xfrm>
          <a:prstGeom prst="rect">
            <a:avLst/>
          </a:prstGeom>
        </p:spPr>
        <p:txBody>
          <a:bodyPr wrap="square" lIns="0" tIns="0" rIns="0" bIns="0" rtlCol="0" anchor="t">
            <a:spAutoFit/>
          </a:bodyPr>
          <a:lstStyle/>
          <a:p>
            <a:pPr>
              <a:lnSpc>
                <a:spcPts val="7680"/>
              </a:lnSpc>
            </a:pPr>
            <a:r>
              <a:rPr lang="en-US" sz="2400" dirty="0">
                <a:solidFill>
                  <a:srgbClr val="FFFFFF"/>
                </a:solidFill>
                <a:latin typeface="Open Sauce Light"/>
              </a:rPr>
              <a:t>Source: </a:t>
            </a:r>
            <a:r>
              <a:rPr lang="en-US" sz="2400" dirty="0" err="1">
                <a:solidFill>
                  <a:srgbClr val="FFFFFF"/>
                </a:solidFill>
                <a:latin typeface="Open Sauce Light"/>
              </a:rPr>
              <a:t>investopedia</a:t>
            </a:r>
            <a:endParaRPr lang="en-US" sz="2400" dirty="0">
              <a:solidFill>
                <a:srgbClr val="FFFFFF"/>
              </a:solidFill>
              <a:latin typeface="Open Sauce Light"/>
            </a:endParaRPr>
          </a:p>
        </p:txBody>
      </p:sp>
      <p:pic>
        <p:nvPicPr>
          <p:cNvPr id="12" name="Picture 12"/>
          <p:cNvPicPr>
            <a:picLocks noChangeAspect="1"/>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9544050" y="-3699821"/>
            <a:ext cx="12060782" cy="9166194"/>
          </a:xfrm>
          <a:prstGeom prst="rect">
            <a:avLst/>
          </a:prstGeom>
        </p:spPr>
      </p:pic>
      <p:pic>
        <p:nvPicPr>
          <p:cNvPr id="4" name="Picture 3">
            <a:extLst>
              <a:ext uri="{FF2B5EF4-FFF2-40B4-BE49-F238E27FC236}">
                <a16:creationId xmlns:a16="http://schemas.microsoft.com/office/drawing/2014/main" id="{DC5054B2-8D51-4175-9C28-B2786C685096}"/>
              </a:ext>
            </a:extLst>
          </p:cNvPr>
          <p:cNvPicPr>
            <a:picLocks noChangeAspect="1"/>
          </p:cNvPicPr>
          <p:nvPr/>
        </p:nvPicPr>
        <p:blipFill>
          <a:blip r:embed="rId4"/>
          <a:stretch>
            <a:fillRect/>
          </a:stretch>
        </p:blipFill>
        <p:spPr>
          <a:xfrm>
            <a:off x="2971800" y="901323"/>
            <a:ext cx="10744200" cy="8203548"/>
          </a:xfrm>
          <a:prstGeom prst="rect">
            <a:avLst/>
          </a:prstGeom>
        </p:spPr>
      </p:pic>
    </p:spTree>
    <p:extLst>
      <p:ext uri="{BB962C8B-B14F-4D97-AF65-F5344CB8AC3E}">
        <p14:creationId xmlns:p14="http://schemas.microsoft.com/office/powerpoint/2010/main" val="8833041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1898</TotalTime>
  <Words>1294</Words>
  <Application>Microsoft Office PowerPoint</Application>
  <PresentationFormat>Custom</PresentationFormat>
  <Paragraphs>101</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Open Sauce Light</vt:lpstr>
      <vt:lpstr>Open Sauce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Violet Futuristic Modern Pattern 5G Technology Presentation</dc:title>
  <dc:creator>Aman Sharma</dc:creator>
  <cp:lastModifiedBy>Aman Sharma</cp:lastModifiedBy>
  <cp:revision>6</cp:revision>
  <dcterms:created xsi:type="dcterms:W3CDTF">2006-08-16T00:00:00Z</dcterms:created>
  <dcterms:modified xsi:type="dcterms:W3CDTF">2021-12-11T11:14:33Z</dcterms:modified>
  <dc:identifier>DAEyE0Roqu4</dc:identifier>
</cp:coreProperties>
</file>